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  <p:pic>
        <p:nvPicPr>
          <p:cNvPr descr="simple_logo.png" id="9" name="Shape 9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757059" y="4749896"/>
            <a:ext cx="303266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Shape 10"/>
          <p:cNvGrpSpPr/>
          <p:nvPr/>
        </p:nvGrpSpPr>
        <p:grpSpPr>
          <a:xfrm>
            <a:off x="209586" y="4854681"/>
            <a:ext cx="82200" cy="185873"/>
            <a:chOff x="1301751" y="6299200"/>
            <a:chExt cx="96900" cy="219138"/>
          </a:xfrm>
        </p:grpSpPr>
        <p:sp>
          <p:nvSpPr>
            <p:cNvPr id="11" name="Shape 11"/>
            <p:cNvSpPr/>
            <p:nvPr/>
          </p:nvSpPr>
          <p:spPr>
            <a:xfrm>
              <a:off x="1301751" y="6421438"/>
              <a:ext cx="96900" cy="96900"/>
            </a:xfrm>
            <a:prstGeom prst="ellipse">
              <a:avLst/>
            </a:prstGeom>
            <a:solidFill>
              <a:srgbClr val="006CB7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1301751" y="6299200"/>
              <a:ext cx="96900" cy="96900"/>
            </a:xfrm>
            <a:prstGeom prst="ellipse">
              <a:avLst/>
            </a:prstGeom>
            <a:solidFill>
              <a:srgbClr val="006CB7"/>
            </a:solidFill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WISE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With Intelligence See Everything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Andy Wick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Tagger Format - badbadbad.ip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#field:whatever.str;kind:lotermfield;count:true;friendly:A String;db:whatever.str-term;help:Help for String;shortcut:0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#field:tags;shortcut:1</a:t>
            </a:r>
          </a:p>
          <a:p>
            <a:pPr lvl="0">
              <a:spcBef>
                <a:spcPts val="0"/>
              </a:spcBef>
              <a:buNone/>
            </a:pPr>
            <a:br>
              <a:rPr lang="en"/>
            </a:br>
            <a:r>
              <a:rPr lang="en"/>
              <a:t>10.0.0.1;0=this is really bad;1=reallyBadTag</a:t>
            </a:r>
            <a:br>
              <a:rPr lang="en"/>
            </a:br>
            <a:r>
              <a:rPr lang="en"/>
              <a:t>10.0.0.2;tags=anotherRealBadTag</a:t>
            </a:r>
            <a:br>
              <a:rPr lang="en"/>
            </a:br>
            <a:r>
              <a:rPr lang="en"/>
              <a:t>10.0.0.3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CSV Format - Alexa</a:t>
            </a:r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set the column number to use for key and extra fields in config file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[file:alexa]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type=domain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= csv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column=1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= /wisefiles/top-1m.csv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fields=field:alexa.rank;kind:integer;count:false;friendly:Alexa Rank;db:alexa.rank;help:Alexa Rank;shortcut:0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1,google.com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2,youtube.com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3,facebook.com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Alexa Example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588" y="1165375"/>
            <a:ext cx="290512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863" y="2170263"/>
            <a:ext cx="76866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JSON Format - IPAM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[url:ipam]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 = ip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format = json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url = https://exampl.com/getipam.json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reload = 60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keyColumn = CIDR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fields=field:ipam.datacenter;kind:termfield;count:false;friendly:DataCenter;db:ipam.dc-term;help:DataCenter;shortcut:DataCenter\nfield:ipam.zone;kind:termfield;count:true;friendly:Security Zone;db:ipam.zone-term;help:Security Zone;shortcut:SecurityZone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JSON Sample Data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[{"DataCenter": "none",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"SecurityZone": "none",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"CIDR": "10.0.0.0/8"},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{"DataCenter": "none",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"SecurityZone": "office",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"CIDR": "10.66.0.0/16"}]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IPAM Example 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50" y="2344325"/>
            <a:ext cx="8839201" cy="243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5513" y="923113"/>
            <a:ext cx="5915025" cy="13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Elasticsearch Source - Get username from panos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[elasticsearch:user]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type=ip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onlyIPs=10.10.0.0/16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elasticsearch=https://elk.example.com:9200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esIndex=panos-*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esTimestampField=@timestamp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esQueryField=sourceIP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esMaxTimeMS=86400000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esResultField=sourceUserName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fields=field:user;shortcut:sourceUserName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{"sourceIP" : "10.10.10.10",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"sourceUserName" : "andywick",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"@timestamp" : "2014-11-13T00:13:32.000Z", ...}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3931690" y="1382800"/>
            <a:ext cx="40971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= Our VPN space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= index to search against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= what field has the timestamps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= field to check against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= range of data to search around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= what json field must exist in results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= what SPI data fields to set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Creating a new source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the new source download the data and load it?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usually the better solution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Schedule downloads of data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Mark results as not needing to be cache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Does the new source use an API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wiseService will handle all the caching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API should support bulk queries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Needs to handle rate limits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one already there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Hope to have a wiki page soon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it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Moloch SPI data enhancer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match on host/domains, md5, url, ip, ja3, email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set almost any field in SPI data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add menu options (called right clicks still)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Supported data sources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Simple Files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Commercial</a:t>
            </a:r>
            <a:r>
              <a:rPr lang="en"/>
              <a:t> Services: OpenDNS, Emerging Threats Pro, Threatstream, …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Elasticsearch/Redis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Multilayer caching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Capture</a:t>
            </a:r>
          </a:p>
          <a:p>
            <a:pPr indent="-317500" lvl="1" marL="914400" rtl="0">
              <a:spcBef>
                <a:spcPts val="0"/>
              </a:spcBef>
              <a:buSzPts val="1400"/>
              <a:buChar char="○"/>
            </a:pPr>
            <a:r>
              <a:rPr lang="en"/>
              <a:t>Redis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SPI Data Sample - Threatstream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1576388"/>
            <a:ext cx="8515350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SPI View Sample - Threatstream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346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Architecture</a:t>
            </a:r>
          </a:p>
        </p:txBody>
      </p:sp>
      <p:sp>
        <p:nvSpPr>
          <p:cNvPr id="89" name="Shape 89"/>
          <p:cNvSpPr/>
          <p:nvPr/>
        </p:nvSpPr>
        <p:spPr>
          <a:xfrm>
            <a:off x="301175" y="1360525"/>
            <a:ext cx="775800" cy="6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capture</a:t>
            </a:r>
          </a:p>
        </p:txBody>
      </p:sp>
      <p:sp>
        <p:nvSpPr>
          <p:cNvPr id="90" name="Shape 90"/>
          <p:cNvSpPr/>
          <p:nvPr/>
        </p:nvSpPr>
        <p:spPr>
          <a:xfrm>
            <a:off x="435275" y="1705225"/>
            <a:ext cx="507600" cy="2682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/>
              <a:t>wise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800"/>
              <a:t>cache</a:t>
            </a:r>
          </a:p>
        </p:txBody>
      </p:sp>
      <p:sp>
        <p:nvSpPr>
          <p:cNvPr id="91" name="Shape 91"/>
          <p:cNvSpPr/>
          <p:nvPr/>
        </p:nvSpPr>
        <p:spPr>
          <a:xfrm>
            <a:off x="301175" y="3312825"/>
            <a:ext cx="775800" cy="6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capture</a:t>
            </a:r>
          </a:p>
        </p:txBody>
      </p:sp>
      <p:sp>
        <p:nvSpPr>
          <p:cNvPr id="92" name="Shape 92"/>
          <p:cNvSpPr/>
          <p:nvPr/>
        </p:nvSpPr>
        <p:spPr>
          <a:xfrm>
            <a:off x="435275" y="3657525"/>
            <a:ext cx="507600" cy="2682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wise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800"/>
              <a:t>cache</a:t>
            </a:r>
          </a:p>
        </p:txBody>
      </p:sp>
      <p:sp>
        <p:nvSpPr>
          <p:cNvPr id="93" name="Shape 93"/>
          <p:cNvSpPr/>
          <p:nvPr/>
        </p:nvSpPr>
        <p:spPr>
          <a:xfrm>
            <a:off x="301175" y="2336675"/>
            <a:ext cx="775800" cy="6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capture</a:t>
            </a:r>
          </a:p>
        </p:txBody>
      </p:sp>
      <p:sp>
        <p:nvSpPr>
          <p:cNvPr id="94" name="Shape 94"/>
          <p:cNvSpPr/>
          <p:nvPr/>
        </p:nvSpPr>
        <p:spPr>
          <a:xfrm>
            <a:off x="435275" y="2681375"/>
            <a:ext cx="507600" cy="2682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wise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800"/>
              <a:t>cache</a:t>
            </a:r>
          </a:p>
        </p:txBody>
      </p:sp>
      <p:sp>
        <p:nvSpPr>
          <p:cNvPr id="95" name="Shape 95"/>
          <p:cNvSpPr/>
          <p:nvPr/>
        </p:nvSpPr>
        <p:spPr>
          <a:xfrm>
            <a:off x="1695125" y="2336675"/>
            <a:ext cx="775800" cy="6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wise</a:t>
            </a:r>
          </a:p>
        </p:txBody>
      </p:sp>
      <p:sp>
        <p:nvSpPr>
          <p:cNvPr id="96" name="Shape 96"/>
          <p:cNvSpPr/>
          <p:nvPr/>
        </p:nvSpPr>
        <p:spPr>
          <a:xfrm>
            <a:off x="1829225" y="2681375"/>
            <a:ext cx="507600" cy="2682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800"/>
              <a:t>wise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800"/>
              <a:t>cache</a:t>
            </a:r>
          </a:p>
        </p:txBody>
      </p:sp>
      <p:sp>
        <p:nvSpPr>
          <p:cNvPr id="97" name="Shape 97"/>
          <p:cNvSpPr/>
          <p:nvPr/>
        </p:nvSpPr>
        <p:spPr>
          <a:xfrm>
            <a:off x="1695125" y="1360525"/>
            <a:ext cx="775800" cy="612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redis</a:t>
            </a:r>
          </a:p>
        </p:txBody>
      </p:sp>
      <p:sp>
        <p:nvSpPr>
          <p:cNvPr id="98" name="Shape 98"/>
          <p:cNvSpPr/>
          <p:nvPr/>
        </p:nvSpPr>
        <p:spPr>
          <a:xfrm>
            <a:off x="2944225" y="1317787"/>
            <a:ext cx="1273900" cy="698375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Threatstream</a:t>
            </a:r>
          </a:p>
        </p:txBody>
      </p:sp>
      <p:sp>
        <p:nvSpPr>
          <p:cNvPr id="99" name="Shape 99"/>
          <p:cNvSpPr/>
          <p:nvPr/>
        </p:nvSpPr>
        <p:spPr>
          <a:xfrm>
            <a:off x="2944225" y="2293938"/>
            <a:ext cx="1273900" cy="698375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Files</a:t>
            </a:r>
          </a:p>
        </p:txBody>
      </p:sp>
      <p:cxnSp>
        <p:nvCxnSpPr>
          <p:cNvPr id="100" name="Shape 100"/>
          <p:cNvCxnSpPr>
            <a:stCxn id="89" idx="3"/>
            <a:endCxn id="95" idx="1"/>
          </p:cNvCxnSpPr>
          <p:nvPr/>
        </p:nvCxnSpPr>
        <p:spPr>
          <a:xfrm>
            <a:off x="1076975" y="1666975"/>
            <a:ext cx="618300" cy="97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1" name="Shape 101"/>
          <p:cNvCxnSpPr>
            <a:stCxn id="91" idx="3"/>
            <a:endCxn id="95" idx="1"/>
          </p:cNvCxnSpPr>
          <p:nvPr/>
        </p:nvCxnSpPr>
        <p:spPr>
          <a:xfrm flipH="1" rot="10800000">
            <a:off x="1076975" y="2643075"/>
            <a:ext cx="618300" cy="97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2" name="Shape 102"/>
          <p:cNvCxnSpPr>
            <a:stCxn id="93" idx="3"/>
            <a:endCxn id="95" idx="1"/>
          </p:cNvCxnSpPr>
          <p:nvPr/>
        </p:nvCxnSpPr>
        <p:spPr>
          <a:xfrm>
            <a:off x="1076975" y="2643125"/>
            <a:ext cx="6183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3" name="Shape 103"/>
          <p:cNvCxnSpPr>
            <a:stCxn id="104" idx="2"/>
            <a:endCxn id="95" idx="0"/>
          </p:cNvCxnSpPr>
          <p:nvPr/>
        </p:nvCxnSpPr>
        <p:spPr>
          <a:xfrm>
            <a:off x="2083025" y="1973375"/>
            <a:ext cx="0" cy="363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" name="Shape 105"/>
          <p:cNvCxnSpPr>
            <a:stCxn id="98" idx="2"/>
            <a:endCxn id="95" idx="3"/>
          </p:cNvCxnSpPr>
          <p:nvPr/>
        </p:nvCxnSpPr>
        <p:spPr>
          <a:xfrm flipH="1">
            <a:off x="2470825" y="1666975"/>
            <a:ext cx="473400" cy="9762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6" name="Shape 106"/>
          <p:cNvCxnSpPr>
            <a:stCxn id="99" idx="2"/>
            <a:endCxn id="95" idx="3"/>
          </p:cNvCxnSpPr>
          <p:nvPr/>
        </p:nvCxnSpPr>
        <p:spPr>
          <a:xfrm rot="10800000">
            <a:off x="2470825" y="2643125"/>
            <a:ext cx="4734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7" name="Shape 107"/>
          <p:cNvSpPr/>
          <p:nvPr/>
        </p:nvSpPr>
        <p:spPr>
          <a:xfrm>
            <a:off x="2944225" y="3227350"/>
            <a:ext cx="1273900" cy="698375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Other Sources</a:t>
            </a:r>
          </a:p>
        </p:txBody>
      </p:sp>
      <p:cxnSp>
        <p:nvCxnSpPr>
          <p:cNvPr id="108" name="Shape 108"/>
          <p:cNvCxnSpPr>
            <a:stCxn id="107" idx="2"/>
            <a:endCxn id="95" idx="3"/>
          </p:cNvCxnSpPr>
          <p:nvPr/>
        </p:nvCxnSpPr>
        <p:spPr>
          <a:xfrm rot="10800000">
            <a:off x="2470825" y="2643237"/>
            <a:ext cx="473400" cy="9333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9" name="Shape 109"/>
          <p:cNvSpPr txBox="1"/>
          <p:nvPr>
            <p:ph idx="1" type="body"/>
          </p:nvPr>
        </p:nvSpPr>
        <p:spPr>
          <a:xfrm>
            <a:off x="4599725" y="1152475"/>
            <a:ext cx="42327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performance reasons lookups are cached at multiple layers.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Check wise cache in capture (ALWAYS)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Check wiseService cache (for some sources)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Check redis cache (if configured)</a:t>
            </a:r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Ask the data source for information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Capture &amp; Viewer Configuration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Set in [default] and/or for each capture node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wiseHost=wisehost.example.com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Semicolon ';' separated list of viewer plugins to load and the order to load in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viewerPlugins=wise.js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Semicolon ';' separated list of plugins to load and the order to load in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plugins=wise.so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 source configuration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Like capture/viewer, everything in an ini file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data source has its own section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sections are unique like [threatstream]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sections have prefixes like [file:filename] and [url:urlname]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feeds just require simple configuration with defaults being good enough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WISE sources implement some common options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cacheAgeMin - For those that cache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excludeDomains, excludeEmails, excludeURLs - don’t lookup matching items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excludeEmails, excludeURLs - support wildcards</a:t>
            </a:r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excludeIPs - CIDR</a:t>
            </a:r>
          </a:p>
          <a:p>
            <a:pPr indent="-342900" lvl="0" marL="457200">
              <a:spcBef>
                <a:spcPts val="0"/>
              </a:spcBef>
              <a:buSzPts val="1800"/>
              <a:buChar char="●"/>
            </a:pPr>
            <a:r>
              <a:rPr lang="en"/>
              <a:t>See WISE wiki entry for configuration options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Sample WISE Configuration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# wiseService contains global settings and global excludes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[wiseService]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excludeDomains=*.zen.spamhaus.org;*.in-addr.arpa;*.dnsbl.sorbs.net;*.ip6.arpa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[emergingthreats]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key=0000000000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[reversedns]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ips=10.0.0.0/8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field=asset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[file:badbadbad.ip]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file=/data/moloch/wisefiles/badbadbad.ip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tags=badbadbad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type=ip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format=tagger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