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3"/>
  </p:notesMasterIdLst>
  <p:sldIdLst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&gt; Expand/contract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Expanded has verbose errors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&gt; Refresh interval - turn off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&gt; Search for clusters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&gt; Login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Admin can modify the parliament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&gt; Add group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&gt; Add cluster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&gt; Edit group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&gt; Edit cluster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&gt; Delete cluster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&gt; Delete group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&gt; Single Page App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&gt; Sessions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Add any field as a column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Save the column configuration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Resize columns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Fit to window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Move columns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Right click =&gt; Left click menus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= “Right Click” config items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= OR option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= Copy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= Open in SPI View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= Open in Sessions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= Open in new tab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Open Session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= Display menu for field labels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= Cyberchef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= Session detail shows up instantly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* separate req for packets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Sticky Sessions (open a few sessions)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= Sortable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CSV exports visible columns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&gt; Search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Tab to complete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valueAutoComplete config setting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New bounding options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&gt; Graph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Line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Stacked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&gt; Map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Maps can be hidden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Map legend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&gt; SPI View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New layout only shows fields with values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Save your field selection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Can cancel requests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&gt; Stats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More tabs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Stops resource consumption on hidden tabs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&gt; History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Log user's interactions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User can view their own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Admin can view all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Sort by query time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&gt; Settings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Typeahead inputs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= Instead of endless values in a select box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Broke out into tabs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Manage views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Manage Session table columns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Manage visible SPI View fields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Themes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&gt; Help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Goes to section based on page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- Search for fields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●"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2400"/>
              <a:buNone/>
              <a:defRPr sz="2400"/>
            </a:lvl1pPr>
            <a:lvl2pPr lvl="1" rtl="0">
              <a:spcBef>
                <a:spcPts val="0"/>
              </a:spcBef>
              <a:buSzPts val="2400"/>
              <a:buNone/>
              <a:defRPr sz="2400"/>
            </a:lvl2pPr>
            <a:lvl3pPr lvl="2" rtl="0">
              <a:spcBef>
                <a:spcPts val="0"/>
              </a:spcBef>
              <a:buSzPts val="2400"/>
              <a:buNone/>
              <a:defRPr sz="2400"/>
            </a:lvl3pPr>
            <a:lvl4pPr lvl="3" rtl="0">
              <a:spcBef>
                <a:spcPts val="0"/>
              </a:spcBef>
              <a:buSzPts val="2400"/>
              <a:buNone/>
              <a:defRPr sz="2400"/>
            </a:lvl4pPr>
            <a:lvl5pPr lvl="4" rtl="0">
              <a:spcBef>
                <a:spcPts val="0"/>
              </a:spcBef>
              <a:buSzPts val="2400"/>
              <a:buNone/>
              <a:defRPr sz="2400"/>
            </a:lvl5pPr>
            <a:lvl6pPr lvl="5" rtl="0">
              <a:spcBef>
                <a:spcPts val="0"/>
              </a:spcBef>
              <a:buSzPts val="2400"/>
              <a:buNone/>
              <a:defRPr sz="2400"/>
            </a:lvl6pPr>
            <a:lvl7pPr lvl="6" rtl="0">
              <a:spcBef>
                <a:spcPts val="0"/>
              </a:spcBef>
              <a:buSzPts val="2400"/>
              <a:buNone/>
              <a:defRPr sz="2400"/>
            </a:lvl7pPr>
            <a:lvl8pPr lvl="7" rtl="0">
              <a:spcBef>
                <a:spcPts val="0"/>
              </a:spcBef>
              <a:buSzPts val="2400"/>
              <a:buNone/>
              <a:defRPr sz="2400"/>
            </a:lvl8pPr>
            <a:lvl9pPr lvl="8" rtl="0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ts val="4800"/>
              <a:buNone/>
              <a:defRPr sz="4800"/>
            </a:lvl1pPr>
            <a:lvl2pPr lvl="1" rtl="0">
              <a:spcBef>
                <a:spcPts val="0"/>
              </a:spcBef>
              <a:buSzPts val="4800"/>
              <a:buNone/>
              <a:defRPr sz="4800"/>
            </a:lvl2pPr>
            <a:lvl3pPr lvl="2" rtl="0">
              <a:spcBef>
                <a:spcPts val="0"/>
              </a:spcBef>
              <a:buSzPts val="4800"/>
              <a:buNone/>
              <a:defRPr sz="4800"/>
            </a:lvl3pPr>
            <a:lvl4pPr lvl="3" rtl="0">
              <a:spcBef>
                <a:spcPts val="0"/>
              </a:spcBef>
              <a:buSzPts val="4800"/>
              <a:buNone/>
              <a:defRPr sz="4800"/>
            </a:lvl4pPr>
            <a:lvl5pPr lvl="4" rtl="0">
              <a:spcBef>
                <a:spcPts val="0"/>
              </a:spcBef>
              <a:buSzPts val="4800"/>
              <a:buNone/>
              <a:defRPr sz="4800"/>
            </a:lvl5pPr>
            <a:lvl6pPr lvl="5" rtl="0">
              <a:spcBef>
                <a:spcPts val="0"/>
              </a:spcBef>
              <a:buSzPts val="4800"/>
              <a:buNone/>
              <a:defRPr sz="4800"/>
            </a:lvl6pPr>
            <a:lvl7pPr lvl="6" rtl="0">
              <a:spcBef>
                <a:spcPts val="0"/>
              </a:spcBef>
              <a:buSzPts val="4800"/>
              <a:buNone/>
              <a:defRPr sz="4800"/>
            </a:lvl7pPr>
            <a:lvl8pPr lvl="7" rtl="0">
              <a:spcBef>
                <a:spcPts val="0"/>
              </a:spcBef>
              <a:buSzPts val="4800"/>
              <a:buNone/>
              <a:defRPr sz="4800"/>
            </a:lvl8pPr>
            <a:lvl9pPr lvl="8" rtl="0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SzPts val="1800"/>
              <a:buChar char="●"/>
              <a:defRPr/>
            </a:lvl1pPr>
            <a:lvl2pPr lvl="1" algn="ctr" rtl="0">
              <a:spcBef>
                <a:spcPts val="0"/>
              </a:spcBef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  <p:pic>
        <p:nvPicPr>
          <p:cNvPr id="9" name="Shape 9" descr="simple_logo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757059" y="4749896"/>
            <a:ext cx="303266" cy="39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Shape 10"/>
          <p:cNvGrpSpPr/>
          <p:nvPr/>
        </p:nvGrpSpPr>
        <p:grpSpPr>
          <a:xfrm>
            <a:off x="209586" y="4854681"/>
            <a:ext cx="82200" cy="185873"/>
            <a:chOff x="1301751" y="6299200"/>
            <a:chExt cx="96900" cy="219138"/>
          </a:xfrm>
        </p:grpSpPr>
        <p:sp>
          <p:nvSpPr>
            <p:cNvPr id="11" name="Shape 11"/>
            <p:cNvSpPr/>
            <p:nvPr/>
          </p:nvSpPr>
          <p:spPr>
            <a:xfrm>
              <a:off x="1301751" y="6421438"/>
              <a:ext cx="96900" cy="96900"/>
            </a:xfrm>
            <a:prstGeom prst="ellipse">
              <a:avLst/>
            </a:prstGeom>
            <a:solidFill>
              <a:srgbClr val="006CB7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1301751" y="6299200"/>
              <a:ext cx="96900" cy="96900"/>
            </a:xfrm>
            <a:prstGeom prst="ellipse">
              <a:avLst/>
            </a:prstGeom>
            <a:solidFill>
              <a:srgbClr val="006CB7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  <p:pic>
        <p:nvPicPr>
          <p:cNvPr id="58" name="Shape 58" descr="simple_logo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3634" y="4756946"/>
            <a:ext cx="303266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ithub.com/aol/moloch/wiki/RulesForma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Recent Changes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Building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Currently 4 build systems: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Jenkins - Internal builds on checkins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Vagrant - Nightly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Vagrant - Release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Screwdriver - external builds on checkins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Move to screwdriver for everything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Setup repo/ppa for master and stable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ES 5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Elasticsearch 2.x EOL is 2018-02-28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Requires reindexing indices creates in &lt; ES 2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db.pl already does this for non sessions indices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Hope to add sessions support in 0.20.x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Hope to rename many fields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Several false starts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Daunting task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We will be removing support for tokenized fields in moloch, everything will be not analyzed (keyword)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ES 6 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Elasticsearch 5.6 EOL 2019-03-11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changes already in 0.20.x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Requires moloch to stop supporting ES 2 (0.21)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Update mapping to use new string names (text, keyword)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Requires reindexing indices created in ES 2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db.pl changes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May look at different roll over strategies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Dashboarding and Graph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Overhaul Connections tab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 simple dashboarding capability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 new fields to make dashboards faster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Add some new graph types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One more thing...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 descr="owl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8578" y="0"/>
            <a:ext cx="951257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Parliament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Landing page to multiple Moloch clusters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Easy access to important statistics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Monitors/Alerts elasticsearch and capture nodes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Just a simple server to run, no configuration file to edit by hand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Phase 1 - 0.20.x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View long/compact view of clusters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Ability to group/document clusters if desired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Filtering of clusters with live search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Configuration UI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Simple monitoring of elasticsearch status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Simple monitoring of capture nodes - Are they sending stats, receiving packets, dropping packets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Simple alerting on monitoring results - Slack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Ability to turn nodes on/off for monitoring and sleep alerts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Phase 2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Authorization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Limit which user sees which clusters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Ability to manage users on clusters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Parliament will optionally be able to take over user authorization on moloch clusters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More alerting features and outputs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Parliament Demo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875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Capture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Parsers: ICMP, MDNS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Classify: FBZERO, PJL, DCERPC, RIP, NZSQL, LLMNR, KAFKA, TACACS, MONGO, ...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magicMode - libmagic is slow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maxMemPercentage - Abort on high memory usage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WISE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Content-type for md5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JA3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Rules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Early phase ssh tunnel detection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More stats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Capture Rules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Specify actions on matched field values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See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https://github.com/aol/moloch/wiki/RulesFormat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rules:</a:t>
            </a:r>
            <a:br>
              <a:rPr lang="en"/>
            </a:br>
            <a:r>
              <a:rPr lang="en"/>
              <a:t>  - name: "Drop tls"</a:t>
            </a:r>
            <a:br>
              <a:rPr lang="en"/>
            </a:br>
            <a:r>
              <a:rPr lang="en"/>
              <a:t>    when: "fieldSet"</a:t>
            </a:r>
            <a:br>
              <a:rPr lang="en"/>
            </a:br>
            <a:r>
              <a:rPr lang="en"/>
              <a:t>    fields:</a:t>
            </a:r>
            <a:br>
              <a:rPr lang="en"/>
            </a:br>
            <a:r>
              <a:rPr lang="en"/>
              <a:t>      protocols:</a:t>
            </a:r>
            <a:br>
              <a:rPr lang="en"/>
            </a:br>
            <a:r>
              <a:rPr lang="en"/>
              <a:t>      - tls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- quic</a:t>
            </a:r>
            <a:br>
              <a:rPr lang="en"/>
            </a:br>
            <a:r>
              <a:rPr lang="en"/>
              <a:t>     ops:</a:t>
            </a:r>
            <a:br>
              <a:rPr lang="en"/>
            </a:br>
            <a:r>
              <a:rPr lang="en"/>
              <a:t>       _maxPacketsToSave: 10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Capture JA3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JA3 is a new technique for creating SSL client fingerprints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JA3 fingerprints are sent to WISE for possible tagging and such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William will present more information in later talk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Viewer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UI - HOOT! HOOT! HOOT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Lots of preferences and settings can now be saved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NodeJS 6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Abbreviate large numbers with Units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Stability improvements in cron and pcap decoding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Help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New UI Demo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Upcoming Changes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General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Adding a Contributor License Agreement (CLA) to github commits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Probably Apache style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Protects the Moloch project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Office hours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Hope to have at least monthly hangout based office hours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Engage the community more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Continue to encourage community members to answer questions in slack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Improve the FAQ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/>
              <a:t>Encourage community members to start HOWTOs that we can help edit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</Words>
  <Application>Microsoft Macintosh PowerPoint</Application>
  <PresentationFormat>On-screen Show (16:9)</PresentationFormat>
  <Paragraphs>160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Simple Dark</vt:lpstr>
      <vt:lpstr>Simple Dark</vt:lpstr>
      <vt:lpstr>Recent Changes</vt:lpstr>
      <vt:lpstr>PowerPoint Presentation</vt:lpstr>
      <vt:lpstr>Capture</vt:lpstr>
      <vt:lpstr>Capture Rules</vt:lpstr>
      <vt:lpstr>Capture JA3</vt:lpstr>
      <vt:lpstr>Viewer</vt:lpstr>
      <vt:lpstr>New UI Demo</vt:lpstr>
      <vt:lpstr>Upcoming Changes</vt:lpstr>
      <vt:lpstr>General</vt:lpstr>
      <vt:lpstr>Building </vt:lpstr>
      <vt:lpstr>ES 5</vt:lpstr>
      <vt:lpstr>ES 6 </vt:lpstr>
      <vt:lpstr>Dashboarding and Graph</vt:lpstr>
      <vt:lpstr>One more thing...</vt:lpstr>
      <vt:lpstr>PowerPoint Presentation</vt:lpstr>
      <vt:lpstr>Parliament</vt:lpstr>
      <vt:lpstr>Phase 1 - 0.20.x</vt:lpstr>
      <vt:lpstr>Phase 2</vt:lpstr>
      <vt:lpstr>Parliament Demo</vt:lpstr>
      <vt:lpstr>Questions?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Changes</dc:title>
  <cp:lastModifiedBy>Microsoft Office User</cp:lastModifiedBy>
  <cp:revision>1</cp:revision>
  <dcterms:modified xsi:type="dcterms:W3CDTF">2017-11-28T14:18:10Z</dcterms:modified>
</cp:coreProperties>
</file>