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Cabin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Helvetica Neue Light"/>
      <p:regular r:id="rId30"/>
      <p:bold r:id="rId31"/>
      <p:italic r:id="rId32"/>
      <p:boldItalic r:id="rId33"/>
    </p:embeddedFont>
    <p:embeddedFont>
      <p:font typeface="Gill Sans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FCBA075-A3D9-4352-B6E7-7BA45DBA249F}">
  <a:tblStyle styleId="{4FCBA075-A3D9-4352-B6E7-7BA45DBA249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7E8EA"/>
          </a:solidFill>
        </a:fill>
      </a:tcStyle>
    </a:wholeTbl>
    <a:band1H>
      <a:tcTxStyle/>
      <a:tcStyle>
        <a:fill>
          <a:solidFill>
            <a:srgbClr val="CBCED3"/>
          </a:solidFill>
        </a:fill>
      </a:tcStyle>
    </a:band1H>
    <a:band2H>
      <a:tcTxStyle/>
    </a:band2H>
    <a:band1V>
      <a:tcTxStyle/>
      <a:tcStyle>
        <a:fill>
          <a:solidFill>
            <a:srgbClr val="CBCED3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abin-regular.fntdata"/><Relationship Id="rId21" Type="http://schemas.openxmlformats.org/officeDocument/2006/relationships/slide" Target="slides/slide15.xml"/><Relationship Id="rId24" Type="http://schemas.openxmlformats.org/officeDocument/2006/relationships/font" Target="fonts/Cabin-italic.fntdata"/><Relationship Id="rId23" Type="http://schemas.openxmlformats.org/officeDocument/2006/relationships/font" Target="fonts/Cabin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regular.fntdata"/><Relationship Id="rId25" Type="http://schemas.openxmlformats.org/officeDocument/2006/relationships/font" Target="fonts/Cabin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bold.fntdata"/><Relationship Id="rId30" Type="http://schemas.openxmlformats.org/officeDocument/2006/relationships/font" Target="fonts/HelveticaNeueLight-regular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italic.fntdata"/><Relationship Id="rId13" Type="http://schemas.openxmlformats.org/officeDocument/2006/relationships/slide" Target="slides/slide7.xml"/><Relationship Id="rId35" Type="http://schemas.openxmlformats.org/officeDocument/2006/relationships/font" Target="fonts/GillSans-bold.fntdata"/><Relationship Id="rId12" Type="http://schemas.openxmlformats.org/officeDocument/2006/relationships/slide" Target="slides/slide6.xml"/><Relationship Id="rId34" Type="http://schemas.openxmlformats.org/officeDocument/2006/relationships/font" Target="fonts/GillSans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3888188" y="8664092"/>
            <a:ext cx="2932541" cy="442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250" lIns="90525" rIns="90525" wrap="square" tIns="45250">
            <a:noAutofit/>
          </a:bodyPr>
          <a:lstStyle/>
          <a:p>
            <a:pPr indent="-762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fld id="{00000000-1234-1234-1234-123412341234}" type="slidenum">
              <a:rPr b="1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90525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2" y="127613"/>
            <a:ext cx="8229600" cy="6500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1413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2" y="880107"/>
            <a:ext cx="8229600" cy="3714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" lvl="0" marL="229743" marR="0" rtl="0" algn="l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  <a:buClr>
                <a:srgbClr val="88888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413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1848" lvl="1" marL="449199" marR="0" rtl="0" algn="l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  <a:buClr>
                <a:srgbClr val="888888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rgbClr val="1413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96773" lvl="2" marL="706374" marR="0" rtl="0" algn="l">
              <a:lnSpc>
                <a:spcPct val="115000"/>
              </a:lnSpc>
              <a:spcBef>
                <a:spcPts val="240"/>
              </a:spcBef>
              <a:spcAft>
                <a:spcPts val="450"/>
              </a:spcAft>
              <a:buClr>
                <a:srgbClr val="888888"/>
              </a:buClr>
              <a:buSzPts val="1200"/>
              <a:buFont typeface="Merriweather Sans"/>
              <a:buChar char="≫"/>
              <a:defRPr b="0" i="0" sz="1200" u="none" cap="none" strike="noStrike">
                <a:solidFill>
                  <a:srgbClr val="1413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9850" lvl="3" marL="685800" marR="0" rtl="0" algn="l">
              <a:lnSpc>
                <a:spcPct val="115000"/>
              </a:lnSpc>
              <a:spcBef>
                <a:spcPts val="180"/>
              </a:spcBef>
              <a:spcAft>
                <a:spcPts val="450"/>
              </a:spcAft>
              <a:buClr>
                <a:srgbClr val="888888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413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9850" lvl="4" marL="685800" marR="0" rtl="0" algn="l">
              <a:lnSpc>
                <a:spcPct val="115000"/>
              </a:lnSpc>
              <a:spcBef>
                <a:spcPts val="180"/>
              </a:spcBef>
              <a:spcAft>
                <a:spcPts val="450"/>
              </a:spcAft>
              <a:buClr>
                <a:srgbClr val="888888"/>
              </a:buClr>
              <a:buSzPts val="900"/>
              <a:buFont typeface="Merriweather Sans"/>
              <a:buChar char="-"/>
              <a:defRPr b="0" i="1" sz="900" u="none" cap="none" strike="noStrike">
                <a:solidFill>
                  <a:srgbClr val="1413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3737" lvl="5" marL="2685012" marR="0" rtl="0" algn="l">
              <a:lnSpc>
                <a:spcPct val="115000"/>
              </a:lnSpc>
              <a:spcBef>
                <a:spcPts val="42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152" lvl="6" marL="3173197" marR="0" rtl="0" algn="l">
              <a:lnSpc>
                <a:spcPct val="115000"/>
              </a:lnSpc>
              <a:spcBef>
                <a:spcPts val="42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5273" lvl="7" marL="3661377" marR="0" rtl="0" algn="l">
              <a:lnSpc>
                <a:spcPct val="115000"/>
              </a:lnSpc>
              <a:spcBef>
                <a:spcPts val="42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9692" lvl="8" marL="4149557" marR="0" rtl="0" algn="l">
              <a:lnSpc>
                <a:spcPct val="115000"/>
              </a:lnSpc>
              <a:spcBef>
                <a:spcPts val="42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/>
        </p:nvSpPr>
        <p:spPr>
          <a:xfrm>
            <a:off x="8578892" y="4998742"/>
            <a:ext cx="197281" cy="529528"/>
          </a:xfrm>
          <a:prstGeom prst="rect">
            <a:avLst/>
          </a:prstGeom>
          <a:noFill/>
          <a:ln>
            <a:noFill/>
          </a:ln>
        </p:spPr>
        <p:txBody>
          <a:bodyPr anchorCtr="0" anchor="t" bIns="48800" lIns="97625" rIns="97625" wrap="square" tIns="488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  <p:pic>
        <p:nvPicPr>
          <p:cNvPr descr="simple_logo.png" id="9" name="Shape 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757059" y="4749896"/>
            <a:ext cx="303266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Shape 10"/>
          <p:cNvGrpSpPr/>
          <p:nvPr/>
        </p:nvGrpSpPr>
        <p:grpSpPr>
          <a:xfrm>
            <a:off x="209586" y="4854681"/>
            <a:ext cx="82200" cy="185873"/>
            <a:chOff x="1301751" y="6299200"/>
            <a:chExt cx="96900" cy="219138"/>
          </a:xfrm>
        </p:grpSpPr>
        <p:sp>
          <p:nvSpPr>
            <p:cNvPr id="11" name="Shape 11"/>
            <p:cNvSpPr/>
            <p:nvPr/>
          </p:nvSpPr>
          <p:spPr>
            <a:xfrm>
              <a:off x="1301751" y="6421438"/>
              <a:ext cx="96900" cy="96900"/>
            </a:xfrm>
            <a:prstGeom prst="ellipse">
              <a:avLst/>
            </a:prstGeom>
            <a:solidFill>
              <a:srgbClr val="006CB7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301751" y="6299200"/>
              <a:ext cx="96900" cy="96900"/>
            </a:xfrm>
            <a:prstGeom prst="ellipse">
              <a:avLst/>
            </a:prstGeom>
            <a:solidFill>
              <a:srgbClr val="006CB7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35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simple_logo.png" id="58" name="Shape 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57059" y="4749896"/>
            <a:ext cx="303243" cy="3935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Shape 59"/>
          <p:cNvGrpSpPr/>
          <p:nvPr/>
        </p:nvGrpSpPr>
        <p:grpSpPr>
          <a:xfrm>
            <a:off x="209586" y="4854681"/>
            <a:ext cx="82200" cy="185873"/>
            <a:chOff x="1301751" y="6299200"/>
            <a:chExt cx="96900" cy="219138"/>
          </a:xfrm>
        </p:grpSpPr>
        <p:sp>
          <p:nvSpPr>
            <p:cNvPr id="60" name="Shape 60"/>
            <p:cNvSpPr/>
            <p:nvPr/>
          </p:nvSpPr>
          <p:spPr>
            <a:xfrm>
              <a:off x="1301751" y="6421438"/>
              <a:ext cx="96900" cy="96900"/>
            </a:xfrm>
            <a:prstGeom prst="ellipse">
              <a:avLst/>
            </a:prstGeom>
            <a:solidFill>
              <a:srgbClr val="006CB7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21431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8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1301751" y="6299200"/>
              <a:ext cx="96900" cy="96900"/>
            </a:xfrm>
            <a:prstGeom prst="ellipse">
              <a:avLst/>
            </a:prstGeom>
            <a:solidFill>
              <a:srgbClr val="006CB7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21431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8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1.png"/><Relationship Id="rId13" Type="http://schemas.openxmlformats.org/officeDocument/2006/relationships/image" Target="../media/image25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4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Network Packet Brokers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Andy &amp; Atif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010225" y="3932800"/>
            <a:ext cx="73026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Disclosure: Atif is from Arista, Oath uses Arista, Arista is sponsoring Happy Hour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Office Deployment</a:t>
            </a:r>
          </a:p>
        </p:txBody>
      </p:sp>
      <p:sp>
        <p:nvSpPr>
          <p:cNvPr id="329" name="Shape 329"/>
          <p:cNvSpPr/>
          <p:nvPr/>
        </p:nvSpPr>
        <p:spPr>
          <a:xfrm>
            <a:off x="1102325" y="2150275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FW 1</a:t>
            </a:r>
          </a:p>
        </p:txBody>
      </p:sp>
      <p:cxnSp>
        <p:nvCxnSpPr>
          <p:cNvPr id="330" name="Shape 330"/>
          <p:cNvCxnSpPr>
            <a:endCxn id="331" idx="1"/>
          </p:cNvCxnSpPr>
          <p:nvPr/>
        </p:nvCxnSpPr>
        <p:spPr>
          <a:xfrm>
            <a:off x="341125" y="3842000"/>
            <a:ext cx="2011800" cy="855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2" name="Shape 332"/>
          <p:cNvSpPr/>
          <p:nvPr/>
        </p:nvSpPr>
        <p:spPr>
          <a:xfrm>
            <a:off x="2301900" y="2150275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FW2</a:t>
            </a:r>
          </a:p>
        </p:txBody>
      </p:sp>
      <p:sp>
        <p:nvSpPr>
          <p:cNvPr id="333" name="Shape 333"/>
          <p:cNvSpPr/>
          <p:nvPr/>
        </p:nvSpPr>
        <p:spPr>
          <a:xfrm>
            <a:off x="1705250" y="2886350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NPB</a:t>
            </a:r>
          </a:p>
        </p:txBody>
      </p:sp>
      <p:sp>
        <p:nvSpPr>
          <p:cNvPr id="334" name="Shape 334"/>
          <p:cNvSpPr/>
          <p:nvPr/>
        </p:nvSpPr>
        <p:spPr>
          <a:xfrm>
            <a:off x="1102325" y="3578300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Moloch 1</a:t>
            </a:r>
          </a:p>
        </p:txBody>
      </p:sp>
      <p:sp>
        <p:nvSpPr>
          <p:cNvPr id="331" name="Shape 331"/>
          <p:cNvSpPr/>
          <p:nvPr/>
        </p:nvSpPr>
        <p:spPr>
          <a:xfrm>
            <a:off x="2352925" y="3765500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Moloch N</a:t>
            </a:r>
          </a:p>
        </p:txBody>
      </p:sp>
      <p:cxnSp>
        <p:nvCxnSpPr>
          <p:cNvPr id="335" name="Shape 335"/>
          <p:cNvCxnSpPr>
            <a:stCxn id="329" idx="2"/>
            <a:endCxn id="333" idx="0"/>
          </p:cNvCxnSpPr>
          <p:nvPr/>
        </p:nvCxnSpPr>
        <p:spPr>
          <a:xfrm>
            <a:off x="1584275" y="2474275"/>
            <a:ext cx="603000" cy="4122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6" name="Shape 336"/>
          <p:cNvCxnSpPr>
            <a:stCxn id="332" idx="2"/>
            <a:endCxn id="333" idx="0"/>
          </p:cNvCxnSpPr>
          <p:nvPr/>
        </p:nvCxnSpPr>
        <p:spPr>
          <a:xfrm flipH="1">
            <a:off x="2187150" y="2474275"/>
            <a:ext cx="596700" cy="4122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7" name="Shape 337"/>
          <p:cNvCxnSpPr>
            <a:stCxn id="334" idx="3"/>
          </p:cNvCxnSpPr>
          <p:nvPr/>
        </p:nvCxnSpPr>
        <p:spPr>
          <a:xfrm flipH="1" rot="10800000">
            <a:off x="2066225" y="3695300"/>
            <a:ext cx="1599900" cy="45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8" name="Shape 338"/>
          <p:cNvCxnSpPr>
            <a:stCxn id="333" idx="2"/>
            <a:endCxn id="334" idx="0"/>
          </p:cNvCxnSpPr>
          <p:nvPr/>
        </p:nvCxnSpPr>
        <p:spPr>
          <a:xfrm flipH="1">
            <a:off x="1584200" y="3210350"/>
            <a:ext cx="603000" cy="3681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9" name="Shape 339"/>
          <p:cNvCxnSpPr>
            <a:stCxn id="333" idx="2"/>
            <a:endCxn id="331" idx="0"/>
          </p:cNvCxnSpPr>
          <p:nvPr/>
        </p:nvCxnSpPr>
        <p:spPr>
          <a:xfrm>
            <a:off x="2187200" y="3210350"/>
            <a:ext cx="647700" cy="5553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40" name="Shape 340"/>
          <p:cNvSpPr/>
          <p:nvPr/>
        </p:nvSpPr>
        <p:spPr>
          <a:xfrm>
            <a:off x="341250" y="2141900"/>
            <a:ext cx="280800" cy="18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OOB</a:t>
            </a:r>
          </a:p>
        </p:txBody>
      </p:sp>
      <p:sp>
        <p:nvSpPr>
          <p:cNvPr id="341" name="Shape 341"/>
          <p:cNvSpPr/>
          <p:nvPr/>
        </p:nvSpPr>
        <p:spPr>
          <a:xfrm>
            <a:off x="3671650" y="2150275"/>
            <a:ext cx="362100" cy="18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SWI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C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H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2" name="Shape 342"/>
          <p:cNvCxnSpPr>
            <a:stCxn id="329" idx="3"/>
            <a:endCxn id="332" idx="1"/>
          </p:cNvCxnSpPr>
          <p:nvPr/>
        </p:nvCxnSpPr>
        <p:spPr>
          <a:xfrm>
            <a:off x="2066225" y="2312275"/>
            <a:ext cx="2358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3" name="Shape 343"/>
          <p:cNvCxnSpPr>
            <a:stCxn id="340" idx="3"/>
            <a:endCxn id="333" idx="1"/>
          </p:cNvCxnSpPr>
          <p:nvPr/>
        </p:nvCxnSpPr>
        <p:spPr>
          <a:xfrm>
            <a:off x="622050" y="3048350"/>
            <a:ext cx="1083300" cy="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4" name="Shape 344"/>
          <p:cNvCxnSpPr>
            <a:endCxn id="334" idx="1"/>
          </p:cNvCxnSpPr>
          <p:nvPr/>
        </p:nvCxnSpPr>
        <p:spPr>
          <a:xfrm flipH="1" rot="10800000">
            <a:off x="622025" y="3740300"/>
            <a:ext cx="480300" cy="60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5" name="Shape 345"/>
          <p:cNvCxnSpPr>
            <a:stCxn id="333" idx="3"/>
            <a:endCxn id="341" idx="1"/>
          </p:cNvCxnSpPr>
          <p:nvPr/>
        </p:nvCxnSpPr>
        <p:spPr>
          <a:xfrm>
            <a:off x="2669150" y="3048350"/>
            <a:ext cx="1002600" cy="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6" name="Shape 346"/>
          <p:cNvCxnSpPr>
            <a:stCxn id="331" idx="3"/>
          </p:cNvCxnSpPr>
          <p:nvPr/>
        </p:nvCxnSpPr>
        <p:spPr>
          <a:xfrm flipH="1" rot="10800000">
            <a:off x="3316825" y="3842000"/>
            <a:ext cx="362100" cy="85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47" name="Shape 347"/>
          <p:cNvSpPr txBox="1"/>
          <p:nvPr>
            <p:ph idx="1" type="body"/>
          </p:nvPr>
        </p:nvSpPr>
        <p:spPr>
          <a:xfrm>
            <a:off x="4358300" y="727500"/>
            <a:ext cx="4473900" cy="405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Tapping a HA pair of switches or firewalls with SPAN ports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NPB filters and sends to N moloch boxes depending on users per site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Arista 7150S-24 (or -52)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24x10TB RAID 6 = 200TB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About 250 users per moloch for our retention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Runs moloch, bro, suricata, other tools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OOB &amp; OS Switch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Everything is also connected to a OOB switch and a normal switch for 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Prod Deployment</a:t>
            </a:r>
          </a:p>
        </p:txBody>
      </p:sp>
      <p:sp>
        <p:nvSpPr>
          <p:cNvPr id="353" name="Shape 353"/>
          <p:cNvSpPr/>
          <p:nvPr/>
        </p:nvSpPr>
        <p:spPr>
          <a:xfrm>
            <a:off x="409500" y="2803800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NPB 2</a:t>
            </a:r>
          </a:p>
        </p:txBody>
      </p:sp>
      <p:sp>
        <p:nvSpPr>
          <p:cNvPr id="354" name="Shape 354"/>
          <p:cNvSpPr/>
          <p:nvPr/>
        </p:nvSpPr>
        <p:spPr>
          <a:xfrm>
            <a:off x="2352925" y="2803800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NPB1</a:t>
            </a:r>
          </a:p>
        </p:txBody>
      </p:sp>
      <p:sp>
        <p:nvSpPr>
          <p:cNvPr id="355" name="Shape 355"/>
          <p:cNvSpPr/>
          <p:nvPr/>
        </p:nvSpPr>
        <p:spPr>
          <a:xfrm>
            <a:off x="1561775" y="4056400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Moloch 1</a:t>
            </a:r>
          </a:p>
        </p:txBody>
      </p:sp>
      <p:sp>
        <p:nvSpPr>
          <p:cNvPr id="356" name="Shape 356"/>
          <p:cNvSpPr/>
          <p:nvPr/>
        </p:nvSpPr>
        <p:spPr>
          <a:xfrm>
            <a:off x="2886650" y="4056400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Moloch N</a:t>
            </a:r>
          </a:p>
        </p:txBody>
      </p:sp>
      <p:cxnSp>
        <p:nvCxnSpPr>
          <p:cNvPr id="357" name="Shape 357"/>
          <p:cNvCxnSpPr/>
          <p:nvPr/>
        </p:nvCxnSpPr>
        <p:spPr>
          <a:xfrm>
            <a:off x="1373400" y="2902000"/>
            <a:ext cx="9795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8" name="Shape 358"/>
          <p:cNvCxnSpPr>
            <a:stCxn id="354" idx="2"/>
            <a:endCxn id="355" idx="0"/>
          </p:cNvCxnSpPr>
          <p:nvPr/>
        </p:nvCxnSpPr>
        <p:spPr>
          <a:xfrm flipH="1">
            <a:off x="2043775" y="3127800"/>
            <a:ext cx="791100" cy="9285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9" name="Shape 359"/>
          <p:cNvCxnSpPr>
            <a:stCxn id="354" idx="2"/>
            <a:endCxn id="356" idx="0"/>
          </p:cNvCxnSpPr>
          <p:nvPr/>
        </p:nvCxnSpPr>
        <p:spPr>
          <a:xfrm>
            <a:off x="2834875" y="3127800"/>
            <a:ext cx="533700" cy="9285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0" name="Shape 360"/>
          <p:cNvSpPr txBox="1"/>
          <p:nvPr>
            <p:ph idx="1" type="body"/>
          </p:nvPr>
        </p:nvSpPr>
        <p:spPr>
          <a:xfrm>
            <a:off x="4358300" y="727500"/>
            <a:ext cx="4473900" cy="405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Tapping many links in 2 comm rooms using optical taps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Tapped links are 10g, 40g, 100g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Depending on where encryption is done, tapping may be between router and wave or south of router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NPB per communication room, NPB 2 sends traffic to NPB 1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Arista 7504R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Filters traffic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2x100g links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NPB 1 distributes traffic to moloch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10g links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Required because traffic is multi pathed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409500" y="1992600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IXIA Taps</a:t>
            </a:r>
          </a:p>
        </p:txBody>
      </p:sp>
      <p:sp>
        <p:nvSpPr>
          <p:cNvPr id="362" name="Shape 362"/>
          <p:cNvSpPr/>
          <p:nvPr/>
        </p:nvSpPr>
        <p:spPr>
          <a:xfrm>
            <a:off x="2383900" y="2023750"/>
            <a:ext cx="9639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IXIA Taps</a:t>
            </a:r>
          </a:p>
        </p:txBody>
      </p:sp>
      <p:cxnSp>
        <p:nvCxnSpPr>
          <p:cNvPr id="363" name="Shape 363"/>
          <p:cNvCxnSpPr/>
          <p:nvPr/>
        </p:nvCxnSpPr>
        <p:spPr>
          <a:xfrm flipH="1">
            <a:off x="618988" y="231660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64" name="Shape 364"/>
          <p:cNvCxnSpPr/>
          <p:nvPr/>
        </p:nvCxnSpPr>
        <p:spPr>
          <a:xfrm flipH="1">
            <a:off x="726713" y="231660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65" name="Shape 365"/>
          <p:cNvCxnSpPr/>
          <p:nvPr/>
        </p:nvCxnSpPr>
        <p:spPr>
          <a:xfrm flipH="1">
            <a:off x="834438" y="231660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66" name="Shape 366"/>
          <p:cNvCxnSpPr/>
          <p:nvPr/>
        </p:nvCxnSpPr>
        <p:spPr>
          <a:xfrm flipH="1">
            <a:off x="942163" y="231660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67" name="Shape 367"/>
          <p:cNvCxnSpPr/>
          <p:nvPr/>
        </p:nvCxnSpPr>
        <p:spPr>
          <a:xfrm flipH="1">
            <a:off x="1049888" y="231660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68" name="Shape 368"/>
          <p:cNvCxnSpPr/>
          <p:nvPr/>
        </p:nvCxnSpPr>
        <p:spPr>
          <a:xfrm flipH="1">
            <a:off x="1157613" y="231660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69" name="Shape 369"/>
          <p:cNvCxnSpPr/>
          <p:nvPr/>
        </p:nvCxnSpPr>
        <p:spPr>
          <a:xfrm flipH="1">
            <a:off x="2562413" y="234775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70" name="Shape 370"/>
          <p:cNvCxnSpPr/>
          <p:nvPr/>
        </p:nvCxnSpPr>
        <p:spPr>
          <a:xfrm flipH="1">
            <a:off x="2670138" y="234775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71" name="Shape 371"/>
          <p:cNvCxnSpPr/>
          <p:nvPr/>
        </p:nvCxnSpPr>
        <p:spPr>
          <a:xfrm flipH="1">
            <a:off x="2777863" y="234775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72" name="Shape 372"/>
          <p:cNvCxnSpPr/>
          <p:nvPr/>
        </p:nvCxnSpPr>
        <p:spPr>
          <a:xfrm flipH="1">
            <a:off x="2885588" y="234775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73" name="Shape 373"/>
          <p:cNvCxnSpPr/>
          <p:nvPr/>
        </p:nvCxnSpPr>
        <p:spPr>
          <a:xfrm flipH="1">
            <a:off x="2993313" y="234775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374" name="Shape 374"/>
          <p:cNvSpPr/>
          <p:nvPr/>
        </p:nvSpPr>
        <p:spPr>
          <a:xfrm>
            <a:off x="128425" y="1569825"/>
            <a:ext cx="1633800" cy="17229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COMM 2</a:t>
            </a:r>
          </a:p>
        </p:txBody>
      </p:sp>
      <p:cxnSp>
        <p:nvCxnSpPr>
          <p:cNvPr id="375" name="Shape 375"/>
          <p:cNvCxnSpPr/>
          <p:nvPr/>
        </p:nvCxnSpPr>
        <p:spPr>
          <a:xfrm flipH="1">
            <a:off x="3101038" y="2347750"/>
            <a:ext cx="6300" cy="481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376" name="Shape 376"/>
          <p:cNvSpPr/>
          <p:nvPr/>
        </p:nvSpPr>
        <p:spPr>
          <a:xfrm>
            <a:off x="2179563" y="1569825"/>
            <a:ext cx="1633800" cy="17229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COMM 1</a:t>
            </a:r>
          </a:p>
        </p:txBody>
      </p:sp>
      <p:cxnSp>
        <p:nvCxnSpPr>
          <p:cNvPr id="377" name="Shape 377"/>
          <p:cNvCxnSpPr/>
          <p:nvPr/>
        </p:nvCxnSpPr>
        <p:spPr>
          <a:xfrm>
            <a:off x="1373400" y="3067150"/>
            <a:ext cx="9795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1" type="ftr"/>
          </p:nvPr>
        </p:nvSpPr>
        <p:spPr>
          <a:xfrm>
            <a:off x="157163" y="4869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21075" lIns="42175" rIns="42175" wrap="square" tIns="2107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</a:p>
        </p:txBody>
      </p:sp>
      <p:grpSp>
        <p:nvGrpSpPr>
          <p:cNvPr id="384" name="Shape 384"/>
          <p:cNvGrpSpPr/>
          <p:nvPr/>
        </p:nvGrpSpPr>
        <p:grpSpPr>
          <a:xfrm>
            <a:off x="428625" y="1912144"/>
            <a:ext cx="8286750" cy="2752943"/>
            <a:chOff x="936818" y="4013364"/>
            <a:chExt cx="19337941" cy="7620775"/>
          </a:xfrm>
        </p:grpSpPr>
        <p:grpSp>
          <p:nvGrpSpPr>
            <p:cNvPr id="385" name="Shape 385"/>
            <p:cNvGrpSpPr/>
            <p:nvPr/>
          </p:nvGrpSpPr>
          <p:grpSpPr>
            <a:xfrm>
              <a:off x="936818" y="8364123"/>
              <a:ext cx="8639096" cy="3270016"/>
              <a:chOff x="936818" y="8364123"/>
              <a:chExt cx="8639096" cy="3270016"/>
            </a:xfrm>
          </p:grpSpPr>
          <p:sp>
            <p:nvSpPr>
              <p:cNvPr id="386" name="Shape 386"/>
              <p:cNvSpPr/>
              <p:nvPr/>
            </p:nvSpPr>
            <p:spPr>
              <a:xfrm>
                <a:off x="944227" y="8916844"/>
                <a:ext cx="8620574" cy="1377174"/>
              </a:xfrm>
              <a:prstGeom prst="rect">
                <a:avLst/>
              </a:prstGeom>
              <a:solidFill>
                <a:srgbClr val="3366FF"/>
              </a:solidFill>
              <a:ln cap="flat" cmpd="sng" w="9525">
                <a:solidFill>
                  <a:srgbClr val="009586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889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Leaf Aggregator 1</a:t>
                </a: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944227" y="10368126"/>
                <a:ext cx="8616868" cy="466264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6985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tap ports</a:t>
                </a: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936818" y="10920849"/>
                <a:ext cx="677941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 </a:t>
                </a: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1937056" y="10920849"/>
                <a:ext cx="670531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Id:2 </a:t>
                </a: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2929886" y="10920849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Id:3</a:t>
                </a: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3922715" y="10920849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Id:4</a:t>
                </a: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4915544" y="10920849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Id:5</a:t>
                </a: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5908373" y="10920849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Id:6 </a:t>
                </a: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6901202" y="10920849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Id:7</a:t>
                </a: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7894032" y="10920849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Id:8</a:t>
                </a: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8886861" y="10920849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Id:9</a:t>
                </a: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955342" y="8364123"/>
                <a:ext cx="8620572" cy="466262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F7F7F7"/>
                  </a:gs>
                </a:gsLst>
                <a:lin ang="16200000" scaled="0"/>
              </a:gradFill>
              <a:ln cap="flat" cmpd="sng" w="9525">
                <a:solidFill>
                  <a:srgbClr val="E8E8E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6985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tool port or portchannel as uplink (identity </a:t>
                </a:r>
                <a:r>
                  <a:rPr b="1" i="0" lang="en" sz="11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enabled</a:t>
                </a:r>
                <a:r>
                  <a:rPr b="0" i="0" lang="en" sz="11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</a:p>
            </p:txBody>
          </p:sp>
        </p:grpSp>
        <p:grpSp>
          <p:nvGrpSpPr>
            <p:cNvPr id="398" name="Shape 398"/>
            <p:cNvGrpSpPr/>
            <p:nvPr/>
          </p:nvGrpSpPr>
          <p:grpSpPr>
            <a:xfrm>
              <a:off x="11635663" y="8361035"/>
              <a:ext cx="8639096" cy="3273104"/>
              <a:chOff x="10327139" y="8361035"/>
              <a:chExt cx="8639096" cy="3273104"/>
            </a:xfrm>
          </p:grpSpPr>
          <p:sp>
            <p:nvSpPr>
              <p:cNvPr id="399" name="Shape 399"/>
              <p:cNvSpPr/>
              <p:nvPr/>
            </p:nvSpPr>
            <p:spPr>
              <a:xfrm>
                <a:off x="10334548" y="8913758"/>
                <a:ext cx="8620574" cy="1380261"/>
              </a:xfrm>
              <a:prstGeom prst="rect">
                <a:avLst/>
              </a:prstGeom>
              <a:solidFill>
                <a:srgbClr val="3366FF"/>
              </a:solidFill>
              <a:ln cap="flat" cmpd="sng" w="9525">
                <a:solidFill>
                  <a:srgbClr val="009586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889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Leaf Aggregator 2</a:t>
                </a:r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10334548" y="10365040"/>
                <a:ext cx="8616868" cy="466262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6985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tap ports</a:t>
                </a:r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10327139" y="10920850"/>
                <a:ext cx="677941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Id:10 </a:t>
                </a:r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11327378" y="10920850"/>
                <a:ext cx="670531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Id:11 </a:t>
                </a: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12320207" y="10920850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Id:12</a:t>
                </a:r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13313036" y="10920850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Id:13</a:t>
                </a:r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14305866" y="10920850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Id:14</a:t>
                </a:r>
              </a:p>
            </p:txBody>
          </p:sp>
          <p:sp>
            <p:nvSpPr>
              <p:cNvPr id="406" name="Shape 406"/>
              <p:cNvSpPr/>
              <p:nvPr/>
            </p:nvSpPr>
            <p:spPr>
              <a:xfrm>
                <a:off x="15298694" y="10920850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Id:15 </a:t>
                </a:r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16291523" y="10920850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Id:16</a:t>
                </a:r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17284353" y="10920850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Id:17</a:t>
                </a:r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18277181" y="10920850"/>
                <a:ext cx="666826" cy="713289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Id:18</a:t>
                </a:r>
              </a:p>
            </p:txBody>
          </p:sp>
          <p:sp>
            <p:nvSpPr>
              <p:cNvPr id="410" name="Shape 410"/>
              <p:cNvSpPr/>
              <p:nvPr/>
            </p:nvSpPr>
            <p:spPr>
              <a:xfrm>
                <a:off x="10345663" y="8361035"/>
                <a:ext cx="8620572" cy="466264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F7F7F7"/>
                  </a:gs>
                </a:gsLst>
                <a:lin ang="16200000" scaled="0"/>
              </a:gradFill>
              <a:ln cap="flat" cmpd="sng" w="9525">
                <a:solidFill>
                  <a:srgbClr val="E8E8E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6985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212121"/>
                    </a:solidFill>
                    <a:latin typeface="Arial"/>
                    <a:ea typeface="Arial"/>
                    <a:cs typeface="Arial"/>
                    <a:sym typeface="Arial"/>
                  </a:rPr>
                  <a:t>tool port or portchannel as uplink (identity </a:t>
                </a:r>
                <a:r>
                  <a:rPr b="1" i="0" lang="en" sz="1100" u="none" cap="none" strike="noStrike">
                    <a:solidFill>
                      <a:srgbClr val="212121"/>
                    </a:solidFill>
                    <a:latin typeface="Arial"/>
                    <a:ea typeface="Arial"/>
                    <a:cs typeface="Arial"/>
                    <a:sym typeface="Arial"/>
                  </a:rPr>
                  <a:t>enabled</a:t>
                </a:r>
                <a:r>
                  <a:rPr b="0" i="0" lang="en" sz="1100" u="none" cap="none" strike="noStrike">
                    <a:solidFill>
                      <a:srgbClr val="21212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</a:p>
            </p:txBody>
          </p:sp>
        </p:grpSp>
        <p:grpSp>
          <p:nvGrpSpPr>
            <p:cNvPr id="411" name="Shape 411"/>
            <p:cNvGrpSpPr/>
            <p:nvPr/>
          </p:nvGrpSpPr>
          <p:grpSpPr>
            <a:xfrm>
              <a:off x="6304764" y="4013364"/>
              <a:ext cx="8627981" cy="2467180"/>
              <a:chOff x="5727474" y="4013364"/>
              <a:chExt cx="8627981" cy="2467180"/>
            </a:xfrm>
          </p:grpSpPr>
          <p:sp>
            <p:nvSpPr>
              <p:cNvPr id="412" name="Shape 412"/>
              <p:cNvSpPr/>
              <p:nvPr/>
            </p:nvSpPr>
            <p:spPr>
              <a:xfrm>
                <a:off x="5727474" y="4547560"/>
                <a:ext cx="8627981" cy="1377173"/>
              </a:xfrm>
              <a:prstGeom prst="rect">
                <a:avLst/>
              </a:prstGeom>
              <a:solidFill>
                <a:srgbClr val="3366FF"/>
              </a:solidFill>
              <a:ln cap="flat" cmpd="sng" w="9525">
                <a:solidFill>
                  <a:srgbClr val="009586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889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Spine  Aggregator</a:t>
                </a:r>
              </a:p>
            </p:txBody>
          </p:sp>
          <p:sp>
            <p:nvSpPr>
              <p:cNvPr id="413" name="Shape 413"/>
              <p:cNvSpPr/>
              <p:nvPr/>
            </p:nvSpPr>
            <p:spPr>
              <a:xfrm>
                <a:off x="5731177" y="6014280"/>
                <a:ext cx="8620574" cy="466264"/>
              </a:xfrm>
              <a:prstGeom prst="rect">
                <a:avLst/>
              </a:prstGeom>
              <a:gradFill>
                <a:gsLst>
                  <a:gs pos="0">
                    <a:srgbClr val="7291A1"/>
                  </a:gs>
                  <a:gs pos="100000">
                    <a:srgbClr val="BAD6E4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6985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tap ports</a:t>
                </a:r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5727474" y="4013364"/>
                <a:ext cx="8620572" cy="466264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F7F7F7"/>
                  </a:gs>
                </a:gsLst>
                <a:lin ang="16200000" scaled="0"/>
              </a:gradFill>
              <a:ln cap="flat" cmpd="sng" w="9525">
                <a:solidFill>
                  <a:srgbClr val="E8E8E8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6985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212121"/>
                    </a:solidFill>
                    <a:latin typeface="Arial"/>
                    <a:ea typeface="Arial"/>
                    <a:cs typeface="Arial"/>
                    <a:sym typeface="Arial"/>
                  </a:rPr>
                  <a:t>tool port (channel) (identity </a:t>
                </a:r>
                <a:r>
                  <a:rPr b="1" i="0" lang="en" sz="1100" u="none" cap="none" strike="noStrike">
                    <a:solidFill>
                      <a:srgbClr val="212121"/>
                    </a:solidFill>
                    <a:latin typeface="Arial"/>
                    <a:ea typeface="Arial"/>
                    <a:cs typeface="Arial"/>
                    <a:sym typeface="Arial"/>
                  </a:rPr>
                  <a:t>disabled</a:t>
                </a:r>
                <a:r>
                  <a:rPr b="0" i="0" lang="en" sz="1100" u="none" cap="none" strike="noStrike">
                    <a:solidFill>
                      <a:srgbClr val="21212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</a:p>
            </p:txBody>
          </p:sp>
        </p:grpSp>
        <p:sp>
          <p:nvSpPr>
            <p:cNvPr id="415" name="Shape 415"/>
            <p:cNvSpPr/>
            <p:nvPr/>
          </p:nvSpPr>
          <p:spPr>
            <a:xfrm rot="-1887618">
              <a:off x="4993341" y="7119725"/>
              <a:ext cx="2585801" cy="484791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524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 flipH="1" rot="1887618">
              <a:off x="13650959" y="7119725"/>
              <a:ext cx="2585801" cy="484791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524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Shape 417"/>
          <p:cNvSpPr/>
          <p:nvPr/>
        </p:nvSpPr>
        <p:spPr>
          <a:xfrm>
            <a:off x="4462463" y="979885"/>
            <a:ext cx="1433512" cy="79414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gradFill>
            <a:gsLst>
              <a:gs pos="0">
                <a:srgbClr val="00AC9A"/>
              </a:gs>
              <a:gs pos="100000">
                <a:srgbClr val="9CF0E1"/>
              </a:gs>
            </a:gsLst>
            <a:lin ang="16200000" scaled="0"/>
          </a:gradFill>
          <a:ln cap="flat" cmpd="sng" w="9525">
            <a:solidFill>
              <a:srgbClr val="009586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152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Shape 418"/>
          <p:cNvGrpSpPr/>
          <p:nvPr/>
        </p:nvGrpSpPr>
        <p:grpSpPr>
          <a:xfrm>
            <a:off x="6164263" y="679848"/>
            <a:ext cx="971550" cy="1002506"/>
            <a:chOff x="14383619" y="2031889"/>
            <a:chExt cx="2267943" cy="2600648"/>
          </a:xfrm>
        </p:grpSpPr>
        <p:sp>
          <p:nvSpPr>
            <p:cNvPr id="419" name="Shape 419"/>
            <p:cNvSpPr/>
            <p:nvPr/>
          </p:nvSpPr>
          <p:spPr>
            <a:xfrm>
              <a:off x="15095130" y="3100564"/>
              <a:ext cx="1556432" cy="444766"/>
            </a:xfrm>
            <a:prstGeom prst="rect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….</a:t>
              </a:r>
            </a:p>
          </p:txBody>
        </p:sp>
        <p:sp>
          <p:nvSpPr>
            <p:cNvPr id="420" name="Shape 420"/>
            <p:cNvSpPr/>
            <p:nvPr/>
          </p:nvSpPr>
          <p:spPr>
            <a:xfrm>
              <a:off x="15095130" y="4187771"/>
              <a:ext cx="1556432" cy="444766"/>
            </a:xfrm>
            <a:prstGeom prst="rect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….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15095130" y="2572403"/>
              <a:ext cx="1556432" cy="441679"/>
            </a:xfrm>
            <a:prstGeom prst="rect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….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14383619" y="3112918"/>
              <a:ext cx="622573" cy="441677"/>
            </a:xfrm>
            <a:prstGeom prst="rect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423" name="Shape 423"/>
            <p:cNvSpPr/>
            <p:nvPr/>
          </p:nvSpPr>
          <p:spPr>
            <a:xfrm>
              <a:off x="14383619" y="4190858"/>
              <a:ext cx="622573" cy="441679"/>
            </a:xfrm>
            <a:prstGeom prst="rect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14383619" y="2566225"/>
              <a:ext cx="622573" cy="441679"/>
            </a:xfrm>
            <a:prstGeom prst="rect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15095130" y="2031889"/>
              <a:ext cx="1556432" cy="441677"/>
            </a:xfrm>
            <a:prstGeom prst="rect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….</a:t>
              </a:r>
            </a:p>
          </p:txBody>
        </p:sp>
        <p:sp>
          <p:nvSpPr>
            <p:cNvPr id="426" name="Shape 426"/>
            <p:cNvSpPr/>
            <p:nvPr/>
          </p:nvSpPr>
          <p:spPr>
            <a:xfrm>
              <a:off x="14383619" y="2031889"/>
              <a:ext cx="622573" cy="441677"/>
            </a:xfrm>
            <a:prstGeom prst="rect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50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27" name="Shape 427"/>
          <p:cNvGrpSpPr/>
          <p:nvPr/>
        </p:nvGrpSpPr>
        <p:grpSpPr>
          <a:xfrm>
            <a:off x="6605588" y="1313260"/>
            <a:ext cx="74612" cy="163115"/>
            <a:chOff x="18087922" y="3463636"/>
            <a:chExt cx="173190" cy="421800"/>
          </a:xfrm>
        </p:grpSpPr>
        <p:sp>
          <p:nvSpPr>
            <p:cNvPr id="428" name="Shape 428"/>
            <p:cNvSpPr/>
            <p:nvPr/>
          </p:nvSpPr>
          <p:spPr>
            <a:xfrm>
              <a:off x="18087922" y="3463636"/>
              <a:ext cx="173190" cy="172415"/>
            </a:xfrm>
            <a:prstGeom prst="ellipse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524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18087922" y="3713021"/>
              <a:ext cx="173190" cy="172415"/>
            </a:xfrm>
            <a:prstGeom prst="ellipse">
              <a:avLst/>
            </a:prstGeom>
            <a:gradFill>
              <a:gsLst>
                <a:gs pos="0">
                  <a:srgbClr val="00AC9A"/>
                </a:gs>
                <a:gs pos="100000">
                  <a:srgbClr val="9CF0E1"/>
                </a:gs>
              </a:gsLst>
              <a:lin ang="16200000" scaled="0"/>
            </a:gradFill>
            <a:ln cap="flat" cmpd="sng" w="9525">
              <a:solidFill>
                <a:srgbClr val="00958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524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Shape 430"/>
          <p:cNvSpPr txBox="1"/>
          <p:nvPr/>
        </p:nvSpPr>
        <p:spPr>
          <a:xfrm>
            <a:off x="4816476" y="1083469"/>
            <a:ext cx="1154113" cy="211889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tools</a:t>
            </a:r>
          </a:p>
        </p:txBody>
      </p:sp>
      <p:sp>
        <p:nvSpPr>
          <p:cNvPr id="431" name="Shape 431"/>
          <p:cNvSpPr/>
          <p:nvPr/>
        </p:nvSpPr>
        <p:spPr>
          <a:xfrm>
            <a:off x="466499" y="2493224"/>
            <a:ext cx="1237069" cy="939041"/>
          </a:xfrm>
          <a:prstGeom prst="roundRect">
            <a:avLst>
              <a:gd fmla="val 16667" name="adj"/>
            </a:avLst>
          </a:prstGeom>
          <a:solidFill>
            <a:srgbClr val="3366FF">
              <a:alpha val="43921"/>
            </a:srgbClr>
          </a:solidFill>
          <a:ln cap="flat" cmpd="sng" w="9525">
            <a:solidFill>
              <a:srgbClr val="3366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Leaf Aggregators identify sources with dot1q tags towards spine</a:t>
            </a:r>
          </a:p>
        </p:txBody>
      </p:sp>
      <p:sp>
        <p:nvSpPr>
          <p:cNvPr id="432" name="Shape 432"/>
          <p:cNvSpPr/>
          <p:nvPr/>
        </p:nvSpPr>
        <p:spPr>
          <a:xfrm>
            <a:off x="3264537" y="2893862"/>
            <a:ext cx="1237069" cy="520733"/>
          </a:xfrm>
          <a:prstGeom prst="roundRect">
            <a:avLst>
              <a:gd fmla="val 16667" name="adj"/>
            </a:avLst>
          </a:prstGeom>
          <a:solidFill>
            <a:srgbClr val="3366FF">
              <a:alpha val="43921"/>
            </a:srgbClr>
          </a:solidFill>
          <a:ln cap="flat" cmpd="sng" w="9525">
            <a:solidFill>
              <a:srgbClr val="3366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Agile Ports for high capacity interconnects</a:t>
            </a:r>
          </a:p>
        </p:txBody>
      </p:sp>
      <p:sp>
        <p:nvSpPr>
          <p:cNvPr id="433" name="Shape 433"/>
          <p:cNvSpPr/>
          <p:nvPr/>
        </p:nvSpPr>
        <p:spPr>
          <a:xfrm>
            <a:off x="3033617" y="844929"/>
            <a:ext cx="1237069" cy="939041"/>
          </a:xfrm>
          <a:prstGeom prst="roundRect">
            <a:avLst>
              <a:gd fmla="val 16667" name="adj"/>
            </a:avLst>
          </a:prstGeom>
          <a:solidFill>
            <a:srgbClr val="3366FF">
              <a:alpha val="43921"/>
            </a:srgbClr>
          </a:solidFill>
          <a:ln cap="flat" cmpd="sng" w="9525">
            <a:solidFill>
              <a:srgbClr val="3366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Spine Aggregators pass through ID tags and timestamps</a:t>
            </a:r>
          </a:p>
        </p:txBody>
      </p:sp>
      <p:sp>
        <p:nvSpPr>
          <p:cNvPr id="434" name="Shape 434"/>
          <p:cNvSpPr/>
          <p:nvPr/>
        </p:nvSpPr>
        <p:spPr>
          <a:xfrm>
            <a:off x="7370943" y="710739"/>
            <a:ext cx="1237069" cy="939041"/>
          </a:xfrm>
          <a:prstGeom prst="roundRect">
            <a:avLst>
              <a:gd fmla="val 16667" name="adj"/>
            </a:avLst>
          </a:prstGeom>
          <a:solidFill>
            <a:srgbClr val="3366FF">
              <a:alpha val="43921"/>
            </a:srgbClr>
          </a:solidFill>
          <a:ln cap="flat" cmpd="sng" w="9525">
            <a:solidFill>
              <a:srgbClr val="3366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Monitored traffic identified by dot1Q tag</a:t>
            </a:r>
          </a:p>
        </p:txBody>
      </p:sp>
      <p:sp>
        <p:nvSpPr>
          <p:cNvPr id="435" name="Shape 435"/>
          <p:cNvSpPr/>
          <p:nvPr/>
        </p:nvSpPr>
        <p:spPr>
          <a:xfrm>
            <a:off x="7090604" y="2857993"/>
            <a:ext cx="1615624" cy="520733"/>
          </a:xfrm>
          <a:prstGeom prst="roundRect">
            <a:avLst>
              <a:gd fmla="val 16667" name="adj"/>
            </a:avLst>
          </a:prstGeom>
          <a:solidFill>
            <a:srgbClr val="3366FF">
              <a:alpha val="43921"/>
            </a:srgbClr>
          </a:solidFill>
          <a:ln cap="flat" cmpd="sng" w="9525">
            <a:solidFill>
              <a:srgbClr val="3366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Unique identity tags applied to each each aggregator’s sources</a:t>
            </a:r>
          </a:p>
        </p:txBody>
      </p:sp>
      <p:sp>
        <p:nvSpPr>
          <p:cNvPr id="436" name="Shape 436"/>
          <p:cNvSpPr txBox="1"/>
          <p:nvPr>
            <p:ph type="title"/>
          </p:nvPr>
        </p:nvSpPr>
        <p:spPr>
          <a:xfrm>
            <a:off x="50800" y="45461"/>
            <a:ext cx="8229600" cy="6500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58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13"/>
              </a:buClr>
              <a:buSzPts val="2500"/>
              <a:buFont typeface="Helvetica Neue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 Tier Deployment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Oath chose Arista</a:t>
            </a:r>
          </a:p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IPv6 support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100G support 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Other vendors had issues around number of ports, cost of ports, type of 100G connector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MPLS stripping support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many vendors require dedicated controller card or limit total bandwidth when required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Not perfect, Arista requires physical loopback for MPLS stripping with symmetric load balancing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Automation was poorly supported by our previous device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Not a special device, just a switch in special mode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124675" y="1511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Arista </a:t>
            </a:r>
            <a:r>
              <a:rPr lang="en"/>
              <a:t>7150S Family</a:t>
            </a:r>
          </a:p>
        </p:txBody>
      </p:sp>
      <p:sp>
        <p:nvSpPr>
          <p:cNvPr id="448" name="Shape 448"/>
          <p:cNvSpPr/>
          <p:nvPr/>
        </p:nvSpPr>
        <p:spPr>
          <a:xfrm>
            <a:off x="4788568" y="1489663"/>
            <a:ext cx="3951600" cy="24396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0700" lIns="81400" rIns="81400" wrap="square" tIns="40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1" i="0" lang="en" sz="1600" u="none" cap="none" strike="noStrike">
                <a:latin typeface="Arial"/>
                <a:ea typeface="Arial"/>
                <a:cs typeface="Arial"/>
                <a:sym typeface="Arial"/>
              </a:rPr>
              <a:t>350ns</a:t>
            </a:r>
            <a:r>
              <a:rPr b="0" i="0" lang="en" sz="1600" u="none" cap="none" strike="noStrike">
                <a:latin typeface="Arial"/>
                <a:ea typeface="Arial"/>
                <a:cs typeface="Arial"/>
                <a:sym typeface="Arial"/>
              </a:rPr>
              <a:t> Latency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600" u="none" cap="none" strike="noStrike">
                <a:latin typeface="Arial"/>
                <a:ea typeface="Arial"/>
                <a:cs typeface="Arial"/>
                <a:sym typeface="Arial"/>
              </a:rPr>
              <a:t>Lowest Jitter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600" u="none" cap="none" strike="noStrike">
                <a:latin typeface="Arial"/>
                <a:ea typeface="Arial"/>
                <a:cs typeface="Arial"/>
                <a:sym typeface="Arial"/>
              </a:rPr>
              <a:t>SSD Option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7150S-24, 52, 64, top right transparent reduced2.png" id="449" name="Shape 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8914" y="1600866"/>
            <a:ext cx="3135086" cy="1335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0" name="Shape 450"/>
          <p:cNvGraphicFramePr/>
          <p:nvPr/>
        </p:nvGraphicFramePr>
        <p:xfrm>
          <a:off x="471282" y="14701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{4FCBA075-A3D9-4352-B6E7-7BA45DBA249F}</a:tableStyleId>
              </a:tblPr>
              <a:tblGrid>
                <a:gridCol w="1936775"/>
                <a:gridCol w="1859900"/>
              </a:tblGrid>
              <a:tr h="335775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Resources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Arista 7150S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66FF"/>
                    </a:solidFill>
                  </a:tcPr>
                </a:tc>
              </a:tr>
              <a:tr h="303800"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10G Interfaces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24, 52</a:t>
                      </a: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</a:t>
                      </a: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64 10GbE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3800"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40G Interfaces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4, 13</a:t>
                      </a: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 16 40GbE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3800"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Switching</a:t>
                      </a:r>
                      <a:r>
                        <a:rPr lang="en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Capacity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1.28 Tbps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3800"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Forwarding Rate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960Mpps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0150"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L2 Table</a:t>
                      </a:r>
                      <a:r>
                        <a:rPr lang="en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Size (u/mcast)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64K / 36K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3800"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L3 Table Size (u/mcast)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84K</a:t>
                      </a:r>
                      <a:r>
                        <a:rPr lang="en" sz="10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23K</a:t>
                      </a:r>
                    </a:p>
                  </a:txBody>
                  <a:tcPr marT="17625" marB="17625" marR="39200" marL="39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97950" y="137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Arista 7500R and 7280R Family</a:t>
            </a:r>
          </a:p>
        </p:txBody>
      </p:sp>
      <p:sp>
        <p:nvSpPr>
          <p:cNvPr id="456" name="Shape 456"/>
          <p:cNvSpPr/>
          <p:nvPr/>
        </p:nvSpPr>
        <p:spPr>
          <a:xfrm>
            <a:off x="3182272" y="863642"/>
            <a:ext cx="5729100" cy="38397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00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200" u="none" cap="none" strike="noStrike">
              <a:solidFill>
                <a:srgbClr val="FFFF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3276925" y="3410036"/>
            <a:ext cx="1617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48 10G-T and 6 100G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3264489" y="3822096"/>
            <a:ext cx="1670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48 10G-SFP and 6 100G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6700438" y="2658154"/>
            <a:ext cx="9591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7500R Series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6975937" y="3691701"/>
            <a:ext cx="18432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48 100G and 8 40G QSFP</a:t>
            </a:r>
          </a:p>
        </p:txBody>
      </p:sp>
      <p:pic>
        <p:nvPicPr>
          <p:cNvPr descr="7280TR-48C6-Front.png" id="461" name="Shape 4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2954" y="3242939"/>
            <a:ext cx="1641531" cy="182432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7280SR-48C6-Front.png" id="462" name="Shape 4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2954" y="3627061"/>
            <a:ext cx="1641531" cy="194976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63" name="Shape 463"/>
          <p:cNvSpPr txBox="1"/>
          <p:nvPr/>
        </p:nvSpPr>
        <p:spPr>
          <a:xfrm>
            <a:off x="5064367" y="4252503"/>
            <a:ext cx="18222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56 40G and 16 100G QSFP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5064365" y="3674161"/>
            <a:ext cx="1931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24 40G and 12 100G QSFP</a:t>
            </a:r>
          </a:p>
        </p:txBody>
      </p:sp>
      <p:pic>
        <p:nvPicPr>
          <p:cNvPr descr="7280QR-C36-Front.png" id="465" name="Shape 4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1554" y="3493223"/>
            <a:ext cx="1641531" cy="18512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66" name="Shape 466"/>
          <p:cNvSpPr txBox="1"/>
          <p:nvPr/>
        </p:nvSpPr>
        <p:spPr>
          <a:xfrm>
            <a:off x="3169154" y="2588401"/>
            <a:ext cx="21696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10G, 40G and 100G Line cards</a:t>
            </a:r>
          </a:p>
        </p:txBody>
      </p:sp>
      <p:pic>
        <p:nvPicPr>
          <p:cNvPr descr="7500R-36Q-LC-Front.png" id="467" name="Shape 4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2612" y="2017712"/>
            <a:ext cx="1823923" cy="211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00R-48S2CQ-LC-Front.png" id="468" name="Shape 4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42612" y="2297629"/>
            <a:ext cx="1823923" cy="204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00R-36CQ-LC-Front.png" id="469" name="Shape 4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42612" y="1492635"/>
            <a:ext cx="1823923" cy="21136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Shape 470"/>
          <p:cNvSpPr txBox="1"/>
          <p:nvPr/>
        </p:nvSpPr>
        <p:spPr>
          <a:xfrm>
            <a:off x="7085612" y="4254091"/>
            <a:ext cx="16308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60 100G QSFP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3236615" y="4271656"/>
            <a:ext cx="16986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48 25G SFP and 6 100G</a:t>
            </a:r>
          </a:p>
        </p:txBody>
      </p:sp>
      <p:pic>
        <p:nvPicPr>
          <p:cNvPr descr="7280SR-48C6-Front.png" id="472" name="Shape 4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4487" y="4067331"/>
            <a:ext cx="1641531" cy="194976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73" name="Shape 473"/>
          <p:cNvSpPr txBox="1"/>
          <p:nvPr/>
        </p:nvSpPr>
        <p:spPr>
          <a:xfrm>
            <a:off x="7078623" y="3144766"/>
            <a:ext cx="1637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0" lIns="42125" rIns="42125" wrap="square" tIns="2105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30 100G QSFP</a:t>
            </a:r>
          </a:p>
        </p:txBody>
      </p:sp>
      <p:pic>
        <p:nvPicPr>
          <p:cNvPr id="474" name="Shape 4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0154" y="2977395"/>
            <a:ext cx="1645756" cy="166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280CR-48-Front-CC.png" id="475" name="Shape 47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78124" y="3341143"/>
            <a:ext cx="1642985" cy="327784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70154" y="3934554"/>
            <a:ext cx="1640364" cy="327504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77" name="Shape 47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71412" y="3923798"/>
            <a:ext cx="1645756" cy="328574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78" name="Shape 47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512393" y="917336"/>
            <a:ext cx="3175544" cy="175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39571" y="1772264"/>
            <a:ext cx="1822582" cy="177222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 txBox="1"/>
          <p:nvPr/>
        </p:nvSpPr>
        <p:spPr>
          <a:xfrm>
            <a:off x="252424" y="1019999"/>
            <a:ext cx="2736900" cy="3522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0775" lIns="50775" rIns="507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600" u="none" cap="none" strike="noStrike">
                <a:solidFill>
                  <a:srgbClr val="F3F3F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Common single EOS image, Deep Buffer, Lossless Architecture, Large Tables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rgbClr val="F3F3F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600" u="none" cap="none" strike="noStrike">
                <a:solidFill>
                  <a:srgbClr val="F3F3F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Choice of form factors, density and port speeds for varying use cases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rgbClr val="F3F3F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" sz="1600" u="none" cap="none" strike="noStrike">
                <a:solidFill>
                  <a:srgbClr val="F3F3F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Standards based switching for reliable deployments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06359" y="124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NPB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243325" y="7111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NPB is a device that provides a means for aggregating traffic from taps and SPAN ports toward one or more analysis applications/platforms in 1:many, many:1 or many:many configuration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Allows for easy horizontal scaling of Moloch and other security tools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Used to be purpose built highly specialized hardware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" name="Shape 117"/>
          <p:cNvGrpSpPr/>
          <p:nvPr/>
        </p:nvGrpSpPr>
        <p:grpSpPr>
          <a:xfrm>
            <a:off x="2384850" y="2954375"/>
            <a:ext cx="3273650" cy="1739250"/>
            <a:chOff x="1711925" y="2475350"/>
            <a:chExt cx="3273650" cy="1739250"/>
          </a:xfrm>
        </p:grpSpPr>
        <p:sp>
          <p:nvSpPr>
            <p:cNvPr id="118" name="Shape 118"/>
            <p:cNvSpPr/>
            <p:nvPr/>
          </p:nvSpPr>
          <p:spPr>
            <a:xfrm>
              <a:off x="1711925" y="2475350"/>
              <a:ext cx="963900" cy="324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Tap/Span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2866800" y="2475350"/>
              <a:ext cx="963900" cy="324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Tap/Span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4021675" y="2475350"/>
              <a:ext cx="963900" cy="324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Tap/Span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2866800" y="3182975"/>
              <a:ext cx="963900" cy="324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NPB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1711925" y="3890600"/>
              <a:ext cx="963900" cy="324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Moloch 1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2866800" y="3890600"/>
              <a:ext cx="963900" cy="324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Moloch 2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4021675" y="3890600"/>
              <a:ext cx="963900" cy="324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Fireeye</a:t>
              </a:r>
            </a:p>
          </p:txBody>
        </p:sp>
        <p:cxnSp>
          <p:nvCxnSpPr>
            <p:cNvPr id="125" name="Shape 125"/>
            <p:cNvCxnSpPr>
              <a:stCxn id="118" idx="2"/>
              <a:endCxn id="121" idx="0"/>
            </p:cNvCxnSpPr>
            <p:nvPr/>
          </p:nvCxnSpPr>
          <p:spPr>
            <a:xfrm>
              <a:off x="2193875" y="2799350"/>
              <a:ext cx="1155000" cy="3837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6" name="Shape 126"/>
            <p:cNvCxnSpPr>
              <a:stCxn id="119" idx="2"/>
              <a:endCxn id="121" idx="0"/>
            </p:cNvCxnSpPr>
            <p:nvPr/>
          </p:nvCxnSpPr>
          <p:spPr>
            <a:xfrm>
              <a:off x="3348750" y="2799350"/>
              <a:ext cx="0" cy="3837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7" name="Shape 127"/>
            <p:cNvCxnSpPr>
              <a:stCxn id="120" idx="2"/>
              <a:endCxn id="121" idx="0"/>
            </p:cNvCxnSpPr>
            <p:nvPr/>
          </p:nvCxnSpPr>
          <p:spPr>
            <a:xfrm flipH="1">
              <a:off x="3348625" y="2799350"/>
              <a:ext cx="1155000" cy="383700"/>
            </a:xfrm>
            <a:prstGeom prst="straightConnector1">
              <a:avLst/>
            </a:prstGeom>
            <a:noFill/>
            <a:ln cap="flat" cmpd="sng" w="28575">
              <a:solidFill>
                <a:srgbClr val="4A86E8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8" name="Shape 128"/>
            <p:cNvCxnSpPr>
              <a:stCxn id="121" idx="2"/>
              <a:endCxn id="122" idx="0"/>
            </p:cNvCxnSpPr>
            <p:nvPr/>
          </p:nvCxnSpPr>
          <p:spPr>
            <a:xfrm flipH="1">
              <a:off x="2193750" y="3506975"/>
              <a:ext cx="1155000" cy="3837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9" name="Shape 129"/>
            <p:cNvCxnSpPr>
              <a:stCxn id="121" idx="2"/>
              <a:endCxn id="123" idx="0"/>
            </p:cNvCxnSpPr>
            <p:nvPr/>
          </p:nvCxnSpPr>
          <p:spPr>
            <a:xfrm>
              <a:off x="3348750" y="3506975"/>
              <a:ext cx="0" cy="3837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30" name="Shape 130"/>
            <p:cNvCxnSpPr>
              <a:stCxn id="121" idx="2"/>
              <a:endCxn id="124" idx="0"/>
            </p:cNvCxnSpPr>
            <p:nvPr/>
          </p:nvCxnSpPr>
          <p:spPr>
            <a:xfrm>
              <a:off x="3348750" y="3506975"/>
              <a:ext cx="1155000" cy="3837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7575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use a NPB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84122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Easy to add Moloch capacity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Allows the networking team and security team to act more independently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Networking team can add more links at any time, just connect taps to NPB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security team can add more tool capacity at any time, just connect tools to NPB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Move the traffic filtering from a bpf to purpose built hardware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Multiple tools can see the same traffic (or subset), again making network team happy they aren’t involved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Load balancing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Handles HA issues of packets taking different paths 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as long as all paths hit the same NPB</a:t>
            </a:r>
          </a:p>
          <a:p>
            <a:pPr indent="-11430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199637" y="841219"/>
            <a:ext cx="8520600" cy="1325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Intelligent </a:t>
            </a:r>
            <a:r>
              <a:rPr lang="en"/>
              <a:t>l</a:t>
            </a: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oad balancing and </a:t>
            </a:r>
            <a:r>
              <a:rPr lang="en"/>
              <a:t>c</a:t>
            </a: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onsistent symmetric hashing - each direction of </a:t>
            </a:r>
            <a:r>
              <a:rPr lang="en"/>
              <a:t>a</a:t>
            </a:r>
            <a: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 flow goes out the same tool port</a:t>
            </a:r>
          </a:p>
        </p:txBody>
      </p:sp>
      <p:grpSp>
        <p:nvGrpSpPr>
          <p:cNvPr id="142" name="Shape 142"/>
          <p:cNvGrpSpPr/>
          <p:nvPr/>
        </p:nvGrpSpPr>
        <p:grpSpPr>
          <a:xfrm>
            <a:off x="943121" y="2349223"/>
            <a:ext cx="7408752" cy="2193387"/>
            <a:chOff x="353298" y="1138089"/>
            <a:chExt cx="8124371" cy="2878725"/>
          </a:xfrm>
        </p:grpSpPr>
        <p:sp>
          <p:nvSpPr>
            <p:cNvPr id="143" name="Shape 143"/>
            <p:cNvSpPr/>
            <p:nvPr/>
          </p:nvSpPr>
          <p:spPr>
            <a:xfrm>
              <a:off x="3402729" y="2496857"/>
              <a:ext cx="1498226" cy="45037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762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100G Traffic</a:t>
              </a: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620973" y="1138089"/>
              <a:ext cx="3615000" cy="4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3800" lIns="87600" rIns="87600" wrap="square" tIns="43800">
              <a:noAutofit/>
            </a:bodyPr>
            <a:lstStyle/>
            <a:p>
              <a:pPr indent="-8890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E"/>
                </a:buClr>
                <a:buSzPts val="1400"/>
                <a:buFont typeface="Helvetica Neue"/>
                <a:buNone/>
              </a:pPr>
              <a:r>
                <a:rPr b="0" i="0" lang="en" sz="1400" u="none" cap="none" strike="noStrike">
                  <a:solidFill>
                    <a:schemeClr val="l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Enable 10G Tools on 100G networks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7228725" y="3170452"/>
              <a:ext cx="988456" cy="360355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9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20275" lIns="40550" rIns="40550" wrap="square" tIns="20275">
              <a:noAutofit/>
            </a:bodyPr>
            <a:lstStyle/>
            <a:p>
              <a:pPr indent="-381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46" name="Shape 146"/>
            <p:cNvGrpSpPr/>
            <p:nvPr/>
          </p:nvGrpSpPr>
          <p:grpSpPr>
            <a:xfrm>
              <a:off x="353298" y="1456365"/>
              <a:ext cx="3169234" cy="2436612"/>
              <a:chOff x="7269523" y="2970635"/>
              <a:chExt cx="10977296" cy="10364365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7269523" y="2970635"/>
                <a:ext cx="10977296" cy="10364365"/>
              </a:xfrm>
              <a:prstGeom prst="cloud">
                <a:avLst/>
              </a:prstGeom>
              <a:gradFill>
                <a:gsLst>
                  <a:gs pos="0">
                    <a:srgbClr val="074EB3">
                      <a:alpha val="27843"/>
                    </a:srgbClr>
                  </a:gs>
                  <a:gs pos="32000">
                    <a:srgbClr val="FFFFFF">
                      <a:alpha val="27843"/>
                    </a:srgbClr>
                  </a:gs>
                  <a:gs pos="100000">
                    <a:srgbClr val="0B328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3810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grpSp>
            <p:nvGrpSpPr>
              <p:cNvPr id="148" name="Shape 148"/>
              <p:cNvGrpSpPr/>
              <p:nvPr/>
            </p:nvGrpSpPr>
            <p:grpSpPr>
              <a:xfrm>
                <a:off x="8422816" y="5657984"/>
                <a:ext cx="7576808" cy="4952412"/>
                <a:chOff x="6424954" y="4011399"/>
                <a:chExt cx="9559803" cy="6248553"/>
              </a:xfrm>
            </p:grpSpPr>
            <p:cxnSp>
              <p:nvCxnSpPr>
                <p:cNvPr id="149" name="Shape 149"/>
                <p:cNvCxnSpPr/>
                <p:nvPr/>
              </p:nvCxnSpPr>
              <p:spPr>
                <a:xfrm rot="10800000">
                  <a:off x="12218068" y="7955747"/>
                  <a:ext cx="1386759" cy="1459770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" name="Shape 150"/>
                <p:cNvCxnSpPr/>
                <p:nvPr/>
              </p:nvCxnSpPr>
              <p:spPr>
                <a:xfrm rot="10800000">
                  <a:off x="9961892" y="6735987"/>
                  <a:ext cx="2124798" cy="1351139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" name="Shape 151"/>
                <p:cNvCxnSpPr/>
                <p:nvPr/>
              </p:nvCxnSpPr>
              <p:spPr>
                <a:xfrm rot="10800000">
                  <a:off x="7006777" y="6379195"/>
                  <a:ext cx="2838333" cy="94011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2" name="Shape 152"/>
                <p:cNvCxnSpPr/>
                <p:nvPr/>
              </p:nvCxnSpPr>
              <p:spPr>
                <a:xfrm rot="10800000">
                  <a:off x="8714679" y="5328161"/>
                  <a:ext cx="1065613" cy="1036438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" name="Shape 153"/>
                <p:cNvCxnSpPr/>
                <p:nvPr/>
              </p:nvCxnSpPr>
              <p:spPr>
                <a:xfrm flipH="1">
                  <a:off x="8816861" y="4758851"/>
                  <a:ext cx="2029045" cy="408736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" name="Shape 154"/>
                <p:cNvCxnSpPr/>
                <p:nvPr/>
              </p:nvCxnSpPr>
              <p:spPr>
                <a:xfrm rot="10800000">
                  <a:off x="10787516" y="4802644"/>
                  <a:ext cx="2677761" cy="1597595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" name="Shape 155"/>
                <p:cNvCxnSpPr/>
                <p:nvPr/>
              </p:nvCxnSpPr>
              <p:spPr>
                <a:xfrm rot="10800000">
                  <a:off x="13254486" y="4350115"/>
                  <a:ext cx="1568912" cy="1142214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" name="Shape 156"/>
                <p:cNvCxnSpPr/>
                <p:nvPr/>
              </p:nvCxnSpPr>
              <p:spPr>
                <a:xfrm flipH="1">
                  <a:off x="13196097" y="5602838"/>
                  <a:ext cx="1443123" cy="411415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" name="Shape 157"/>
                <p:cNvCxnSpPr/>
                <p:nvPr/>
              </p:nvCxnSpPr>
              <p:spPr>
                <a:xfrm>
                  <a:off x="14823398" y="5510748"/>
                  <a:ext cx="343353" cy="2415805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" name="Shape 158"/>
                <p:cNvCxnSpPr/>
                <p:nvPr/>
              </p:nvCxnSpPr>
              <p:spPr>
                <a:xfrm flipH="1">
                  <a:off x="12188872" y="6189425"/>
                  <a:ext cx="846652" cy="1810115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" name="Shape 159"/>
                <p:cNvCxnSpPr/>
                <p:nvPr/>
              </p:nvCxnSpPr>
              <p:spPr>
                <a:xfrm flipH="1">
                  <a:off x="13823787" y="8072529"/>
                  <a:ext cx="1415952" cy="1313793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" name="Shape 160"/>
                <p:cNvCxnSpPr/>
                <p:nvPr/>
              </p:nvCxnSpPr>
              <p:spPr>
                <a:xfrm rot="10800000">
                  <a:off x="9911669" y="9342530"/>
                  <a:ext cx="3634765" cy="131378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pic>
              <p:nvPicPr>
                <p:cNvPr id="161" name="Shape 16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14325650" y="7517816"/>
                  <a:ext cx="1659107" cy="1103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2" name="Shape 16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974809" y="8765045"/>
                  <a:ext cx="1659107" cy="1103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3" name="Shape 16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9132698" y="6132786"/>
                  <a:ext cx="1472788" cy="9802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4" name="Shape 16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2379757" y="5686680"/>
                  <a:ext cx="1472788" cy="9802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5" name="Shape 16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4065575" y="5224494"/>
                  <a:ext cx="1472788" cy="9802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6" name="Shape 16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12678447" y="4011399"/>
                  <a:ext cx="931341" cy="6195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7" name="Shape 16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10207441" y="4400332"/>
                  <a:ext cx="1185786" cy="788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8" name="Shape 16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8097236" y="4859284"/>
                  <a:ext cx="1185786" cy="788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9" name="Shape 16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424954" y="5960536"/>
                  <a:ext cx="1185786" cy="788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0" name="Shape 170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2726175" y="9065171"/>
                  <a:ext cx="1794716" cy="1194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1" name="Shape 17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11209967" y="7336220"/>
                  <a:ext cx="1659107" cy="1103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72" name="Shape 172"/>
            <p:cNvGrpSpPr/>
            <p:nvPr/>
          </p:nvGrpSpPr>
          <p:grpSpPr>
            <a:xfrm>
              <a:off x="4986742" y="1270065"/>
              <a:ext cx="3490927" cy="2746749"/>
              <a:chOff x="2293743" y="1190250"/>
              <a:chExt cx="3490927" cy="2746749"/>
            </a:xfrm>
          </p:grpSpPr>
          <p:sp>
            <p:nvSpPr>
              <p:cNvPr id="173" name="Shape 173"/>
              <p:cNvSpPr/>
              <p:nvPr/>
            </p:nvSpPr>
            <p:spPr>
              <a:xfrm>
                <a:off x="2293743" y="1190250"/>
                <a:ext cx="3490927" cy="2746749"/>
              </a:xfrm>
              <a:prstGeom prst="roundRect">
                <a:avLst>
                  <a:gd fmla="val 7758" name="adj"/>
                </a:avLst>
              </a:prstGeom>
              <a:solidFill>
                <a:srgbClr val="FFFFFF"/>
              </a:solidFill>
              <a:ln cap="flat" cmpd="sng" w="28575">
                <a:solidFill>
                  <a:srgbClr val="5487B7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37575" lIns="75175" rIns="75175" wrap="square" tIns="37575">
                <a:noAutofit/>
              </a:bodyPr>
              <a:lstStyle/>
              <a:p>
                <a:pPr indent="-8890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3051006" y="3442840"/>
                <a:ext cx="2151120" cy="357249"/>
              </a:xfrm>
              <a:prstGeom prst="rect">
                <a:avLst/>
              </a:prstGeom>
              <a:solidFill>
                <a:srgbClr val="E0872D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20275" lIns="40550" rIns="40550" wrap="square" tIns="20275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F1F1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1F1F1F"/>
                    </a:solidFill>
                    <a:latin typeface="Arial"/>
                    <a:ea typeface="Arial"/>
                    <a:cs typeface="Arial"/>
                    <a:sym typeface="Arial"/>
                  </a:rPr>
                  <a:t>Symmetric/Dynamic distribution of flows </a:t>
                </a:r>
              </a:p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F1F1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1F1F1F"/>
                    </a:solidFill>
                    <a:latin typeface="Arial"/>
                    <a:ea typeface="Arial"/>
                    <a:cs typeface="Arial"/>
                    <a:sym typeface="Arial"/>
                  </a:rPr>
                  <a:t>across Nx10G</a:t>
                </a:r>
              </a:p>
            </p:txBody>
          </p:sp>
          <p:grpSp>
            <p:nvGrpSpPr>
              <p:cNvPr id="175" name="Shape 175"/>
              <p:cNvGrpSpPr/>
              <p:nvPr/>
            </p:nvGrpSpPr>
            <p:grpSpPr>
              <a:xfrm rot="5400000">
                <a:off x="3136457" y="1984685"/>
                <a:ext cx="1777186" cy="1008061"/>
                <a:chOff x="16898177" y="3321480"/>
                <a:chExt cx="4146767" cy="3656724"/>
              </a:xfrm>
            </p:grpSpPr>
            <p:sp>
              <p:nvSpPr>
                <p:cNvPr id="176" name="Shape 176"/>
                <p:cNvSpPr/>
                <p:nvPr/>
              </p:nvSpPr>
              <p:spPr>
                <a:xfrm>
                  <a:off x="16898177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" name="Shape 177"/>
                <p:cNvSpPr txBox="1"/>
                <p:nvPr/>
              </p:nvSpPr>
              <p:spPr>
                <a:xfrm rot="-5400000">
                  <a:off x="15425712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  <p:sp>
              <p:nvSpPr>
                <p:cNvPr id="178" name="Shape 178"/>
                <p:cNvSpPr/>
                <p:nvPr/>
              </p:nvSpPr>
              <p:spPr>
                <a:xfrm>
                  <a:off x="17295656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Shape 179"/>
                <p:cNvSpPr txBox="1"/>
                <p:nvPr/>
              </p:nvSpPr>
              <p:spPr>
                <a:xfrm rot="-5400000">
                  <a:off x="15823187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  <p:sp>
              <p:nvSpPr>
                <p:cNvPr id="180" name="Shape 180"/>
                <p:cNvSpPr/>
                <p:nvPr/>
              </p:nvSpPr>
              <p:spPr>
                <a:xfrm>
                  <a:off x="17693138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Shape 181"/>
                <p:cNvSpPr txBox="1"/>
                <p:nvPr/>
              </p:nvSpPr>
              <p:spPr>
                <a:xfrm rot="-5400000">
                  <a:off x="16220662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  <p:sp>
              <p:nvSpPr>
                <p:cNvPr id="182" name="Shape 182"/>
                <p:cNvSpPr/>
                <p:nvPr/>
              </p:nvSpPr>
              <p:spPr>
                <a:xfrm>
                  <a:off x="18090619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Shape 183"/>
                <p:cNvSpPr txBox="1"/>
                <p:nvPr/>
              </p:nvSpPr>
              <p:spPr>
                <a:xfrm rot="-5400000">
                  <a:off x="16618137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  <p:sp>
              <p:nvSpPr>
                <p:cNvPr id="184" name="Shape 184"/>
                <p:cNvSpPr/>
                <p:nvPr/>
              </p:nvSpPr>
              <p:spPr>
                <a:xfrm>
                  <a:off x="18488100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Shape 185"/>
                <p:cNvSpPr txBox="1"/>
                <p:nvPr/>
              </p:nvSpPr>
              <p:spPr>
                <a:xfrm rot="-5400000">
                  <a:off x="17015637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  <p:sp>
              <p:nvSpPr>
                <p:cNvPr id="186" name="Shape 186"/>
                <p:cNvSpPr/>
                <p:nvPr/>
              </p:nvSpPr>
              <p:spPr>
                <a:xfrm>
                  <a:off x="18885581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Shape 187"/>
                <p:cNvSpPr txBox="1"/>
                <p:nvPr/>
              </p:nvSpPr>
              <p:spPr>
                <a:xfrm rot="-5400000">
                  <a:off x="17413112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  <p:sp>
              <p:nvSpPr>
                <p:cNvPr id="188" name="Shape 188"/>
                <p:cNvSpPr/>
                <p:nvPr/>
              </p:nvSpPr>
              <p:spPr>
                <a:xfrm>
                  <a:off x="19283063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Shape 189"/>
                <p:cNvSpPr txBox="1"/>
                <p:nvPr/>
              </p:nvSpPr>
              <p:spPr>
                <a:xfrm rot="-5400000">
                  <a:off x="17810587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  <p:sp>
              <p:nvSpPr>
                <p:cNvPr id="190" name="Shape 190"/>
                <p:cNvSpPr/>
                <p:nvPr/>
              </p:nvSpPr>
              <p:spPr>
                <a:xfrm>
                  <a:off x="19680544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Shape 191"/>
                <p:cNvSpPr txBox="1"/>
                <p:nvPr/>
              </p:nvSpPr>
              <p:spPr>
                <a:xfrm rot="-5400000">
                  <a:off x="18208062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  <p:sp>
              <p:nvSpPr>
                <p:cNvPr id="192" name="Shape 192"/>
                <p:cNvSpPr/>
                <p:nvPr/>
              </p:nvSpPr>
              <p:spPr>
                <a:xfrm>
                  <a:off x="20078023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Shape 193"/>
                <p:cNvSpPr txBox="1"/>
                <p:nvPr/>
              </p:nvSpPr>
              <p:spPr>
                <a:xfrm rot="-5400000">
                  <a:off x="18605537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20475505" y="3321480"/>
                  <a:ext cx="569439" cy="3656724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B2C6E1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Shape 195"/>
                <p:cNvSpPr txBox="1"/>
                <p:nvPr/>
              </p:nvSpPr>
              <p:spPr>
                <a:xfrm rot="-5400000">
                  <a:off x="19003037" y="5078657"/>
                  <a:ext cx="3514364" cy="284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71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en" sz="9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10%</a:t>
                  </a:r>
                </a:p>
              </p:txBody>
            </p:sp>
          </p:grpSp>
          <p:sp>
            <p:nvSpPr>
              <p:cNvPr id="196" name="Shape 196"/>
              <p:cNvSpPr/>
              <p:nvPr/>
            </p:nvSpPr>
            <p:spPr>
              <a:xfrm>
                <a:off x="2597706" y="1898458"/>
                <a:ext cx="486371" cy="1336531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A2E9DD"/>
                  </a:gs>
                  <a:gs pos="35000">
                    <a:srgbClr val="BFEFE6"/>
                  </a:gs>
                  <a:gs pos="100000">
                    <a:srgbClr val="E5FAF7"/>
                  </a:gs>
                </a:gsLst>
                <a:lin ang="16200000" scaled="0"/>
              </a:gradFill>
              <a:ln cap="flat" cmpd="sng" w="9525">
                <a:solidFill>
                  <a:srgbClr val="009586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37575" lIns="75175" rIns="75175" wrap="square" tIns="37575">
                <a:noAutofit/>
              </a:bodyPr>
              <a:lstStyle/>
              <a:p>
                <a:pPr indent="-8890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97" name="Shape 197"/>
              <p:cNvSpPr txBox="1"/>
              <p:nvPr/>
            </p:nvSpPr>
            <p:spPr>
              <a:xfrm>
                <a:off x="3521021" y="1262786"/>
                <a:ext cx="1152349" cy="297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7575" lIns="75175" rIns="75175" wrap="square" tIns="37575">
                <a:noAutofit/>
              </a:bodyPr>
              <a:lstStyle/>
              <a:p>
                <a:pPr indent="-6350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87B7"/>
                  </a:buClr>
                  <a:buSzPts val="1000"/>
                  <a:buFont typeface="Helvetica Neue"/>
                  <a:buNone/>
                </a:pPr>
                <a:r>
                  <a:rPr b="0" i="0" lang="en" sz="1000" u="none" cap="none" strike="noStrike">
                    <a:solidFill>
                      <a:srgbClr val="5487B7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Visibility Network</a:t>
                </a:r>
              </a:p>
            </p:txBody>
          </p:sp>
          <p:grpSp>
            <p:nvGrpSpPr>
              <p:cNvPr id="198" name="Shape 198"/>
              <p:cNvGrpSpPr/>
              <p:nvPr/>
            </p:nvGrpSpPr>
            <p:grpSpPr>
              <a:xfrm>
                <a:off x="4673370" y="2122596"/>
                <a:ext cx="713096" cy="663175"/>
                <a:chOff x="16361911" y="7586525"/>
                <a:chExt cx="3327445" cy="1996431"/>
              </a:xfrm>
            </p:grpSpPr>
            <p:sp>
              <p:nvSpPr>
                <p:cNvPr id="199" name="Shape 199"/>
                <p:cNvSpPr/>
                <p:nvPr/>
              </p:nvSpPr>
              <p:spPr>
                <a:xfrm>
                  <a:off x="16361911" y="7586525"/>
                  <a:ext cx="3327445" cy="1895597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E4E74"/>
                </a:solidFill>
                <a:ln cap="flat" cmpd="sng" w="9525">
                  <a:solidFill>
                    <a:srgbClr val="5487B7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37575" lIns="75175" rIns="75175" wrap="square" tIns="37575">
                  <a:noAutofit/>
                </a:bodyPr>
                <a:lstStyle/>
                <a:p>
                  <a:pPr indent="-8890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pic>
              <p:nvPicPr>
                <p:cNvPr descr="server.ai" id="200" name="Shape 200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16595505" y="8595011"/>
                  <a:ext cx="1137754" cy="9879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minichart2.ai" id="201" name="Shape 201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18097694" y="8549751"/>
                  <a:ext cx="1137754" cy="9879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2" name="Shape 202"/>
                <p:cNvSpPr txBox="1"/>
                <p:nvPr/>
              </p:nvSpPr>
              <p:spPr>
                <a:xfrm>
                  <a:off x="16570117" y="7661632"/>
                  <a:ext cx="2743102" cy="8771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7575" lIns="75175" rIns="75175" wrap="square" tIns="37575">
                  <a:noAutofit/>
                </a:bodyPr>
                <a:lstStyle/>
                <a:p>
                  <a:pPr indent="-4445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00"/>
                    <a:buFont typeface="Helvetica Neue"/>
                    <a:buNone/>
                  </a:pPr>
                  <a:r>
                    <a:rPr b="0" i="0" lang="en" sz="700" u="none" cap="none" strike="noStrike">
                      <a:solidFill>
                        <a:srgbClr val="FFFFF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Monitoring</a:t>
                  </a:r>
                </a:p>
                <a:p>
                  <a:pPr indent="-4445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00"/>
                    <a:buFont typeface="Helvetica Neue"/>
                    <a:buNone/>
                  </a:pPr>
                  <a:r>
                    <a:rPr b="0" i="0" lang="en" sz="700" u="none" cap="none" strike="noStrike">
                      <a:solidFill>
                        <a:srgbClr val="FFFFF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Tools</a:t>
                  </a:r>
                </a:p>
              </p:txBody>
            </p:sp>
          </p:grpSp>
          <p:pic>
            <p:nvPicPr>
              <p:cNvPr descr="7500.ai" id="203" name="Shape 20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602179" y="2604234"/>
                <a:ext cx="481855" cy="6043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lank_arrows.ai" id="204" name="Shape 20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605199" y="2288223"/>
                <a:ext cx="462185" cy="2928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lank_arrows.ai" id="205" name="Shape 20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605197" y="1984428"/>
                <a:ext cx="457791" cy="2900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6" name="Shape 206"/>
              <p:cNvSpPr/>
              <p:nvPr/>
            </p:nvSpPr>
            <p:spPr>
              <a:xfrm>
                <a:off x="2410406" y="1567395"/>
                <a:ext cx="899997" cy="21526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BDD5E1"/>
                  </a:gs>
                  <a:gs pos="35000">
                    <a:srgbClr val="D2E1E7"/>
                  </a:gs>
                  <a:gs pos="100000">
                    <a:srgbClr val="ECF3F6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37575" lIns="75175" rIns="75175" wrap="square" tIns="37575">
                <a:noAutofit/>
              </a:bodyPr>
              <a:lstStyle/>
              <a:p>
                <a:pPr indent="-4445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Helvetica Neue"/>
                  <a:buNone/>
                </a:pPr>
                <a:r>
                  <a:rPr b="1" i="0" lang="en" sz="7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DANZ</a:t>
                </a:r>
                <a:br>
                  <a:rPr b="1" i="0" lang="en" sz="5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</a:br>
                <a:r>
                  <a:rPr b="0" i="1" lang="en" sz="5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TAP Aggregation</a:t>
                </a:r>
              </a:p>
            </p:txBody>
          </p:sp>
          <p:sp>
            <p:nvSpPr>
              <p:cNvPr id="207" name="Shape 207"/>
              <p:cNvSpPr txBox="1"/>
              <p:nvPr/>
            </p:nvSpPr>
            <p:spPr>
              <a:xfrm>
                <a:off x="4668496" y="2866262"/>
                <a:ext cx="985575" cy="267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8800" lIns="97600" rIns="97600" wrap="square" tIns="48800">
                <a:noAutofit/>
              </a:bodyPr>
              <a:lstStyle/>
              <a:p>
                <a:pPr indent="-66675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5D5D5"/>
                  </a:buClr>
                  <a:buSzPts val="1050"/>
                  <a:buFont typeface="Arial"/>
                  <a:buNone/>
                </a:pPr>
                <a:r>
                  <a:rPr b="0" i="0" lang="en" sz="1050" u="none" cap="none" strike="noStrike">
                    <a:solidFill>
                      <a:srgbClr val="14131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10G Tools</a:t>
                </a:r>
              </a:p>
              <a:p>
                <a:pPr indent="-612648" lvl="0" marL="612648" marR="0" rtl="0" algn="ctr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D5D5D5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14131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-612648" lvl="0" marL="612648" marR="0" rtl="0" algn="ctr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D5D5D5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14131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208" name="Shape 208"/>
          <p:cNvSpPr txBox="1"/>
          <p:nvPr>
            <p:ph type="title"/>
          </p:nvPr>
        </p:nvSpPr>
        <p:spPr>
          <a:xfrm>
            <a:off x="100012" y="0"/>
            <a:ext cx="9043987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NPB Features To Pay Attention To:</a:t>
            </a:r>
            <a:b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NPB Features To Pay Attention To: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199637" y="492604"/>
            <a:ext cx="8520600" cy="95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C8C8C8"/>
                </a:solidFill>
                <a:latin typeface="Arial"/>
                <a:ea typeface="Arial"/>
                <a:cs typeface="Arial"/>
                <a:sym typeface="Arial"/>
              </a:rPr>
              <a:t>Traffic Steering (IPv4 and IPv6) - Ability for different security tools to get different </a:t>
            </a:r>
            <a:r>
              <a:rPr lang="en">
                <a:solidFill>
                  <a:srgbClr val="C8C8C8"/>
                </a:solidFill>
              </a:rPr>
              <a:t>streams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303056" y="2022471"/>
            <a:ext cx="1256762" cy="264048"/>
          </a:xfrm>
          <a:prstGeom prst="roundRect">
            <a:avLst>
              <a:gd fmla="val 16667" name="adj"/>
            </a:avLst>
          </a:prstGeom>
          <a:solidFill>
            <a:srgbClr val="EF86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Eth 1</a:t>
            </a:r>
          </a:p>
        </p:txBody>
      </p:sp>
      <p:sp>
        <p:nvSpPr>
          <p:cNvPr id="216" name="Shape 216"/>
          <p:cNvSpPr/>
          <p:nvPr/>
        </p:nvSpPr>
        <p:spPr>
          <a:xfrm>
            <a:off x="5639969" y="1811245"/>
            <a:ext cx="1256761" cy="2640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Eth 2</a:t>
            </a:r>
          </a:p>
        </p:txBody>
      </p:sp>
      <p:cxnSp>
        <p:nvCxnSpPr>
          <p:cNvPr id="217" name="Shape 217"/>
          <p:cNvCxnSpPr>
            <a:stCxn id="215" idx="3"/>
            <a:endCxn id="216" idx="1"/>
          </p:cNvCxnSpPr>
          <p:nvPr/>
        </p:nvCxnSpPr>
        <p:spPr>
          <a:xfrm flipH="1" rot="10800000">
            <a:off x="3559818" y="1943295"/>
            <a:ext cx="2080200" cy="211200"/>
          </a:xfrm>
          <a:prstGeom prst="straightConnector1">
            <a:avLst/>
          </a:prstGeom>
          <a:noFill/>
          <a:ln cap="flat" cmpd="sng" w="57150">
            <a:solidFill>
              <a:srgbClr val="3366FF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18" name="Shape 218"/>
          <p:cNvSpPr txBox="1"/>
          <p:nvPr/>
        </p:nvSpPr>
        <p:spPr>
          <a:xfrm>
            <a:off x="257793" y="4738465"/>
            <a:ext cx="1563957" cy="374136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Gill Sans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Gill Sans"/>
                <a:ea typeface="Gill Sans"/>
                <a:cs typeface="Gill Sans"/>
                <a:sym typeface="Gill Sans"/>
              </a:rPr>
              <a:t>arriving data</a:t>
            </a:r>
          </a:p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Gill Sans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Gill Sans"/>
                <a:ea typeface="Gill Sans"/>
                <a:cs typeface="Gill Sans"/>
                <a:sym typeface="Gill Sans"/>
              </a:rPr>
              <a:t>tagged/untagged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2337411" y="4738465"/>
            <a:ext cx="1093936" cy="374136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Gill Sans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Gill Sans"/>
                <a:ea typeface="Gill Sans"/>
                <a:cs typeface="Gill Sans"/>
                <a:sym typeface="Gill Sans"/>
              </a:rPr>
              <a:t>tap port configuration 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609879" y="4738465"/>
            <a:ext cx="1095517" cy="374136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Gill Sans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Gill Sans"/>
                <a:ea typeface="Gill Sans"/>
                <a:cs typeface="Gill Sans"/>
                <a:sym typeface="Gill Sans"/>
              </a:rPr>
              <a:t>tool port configuration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381531" y="4738465"/>
            <a:ext cx="1095516" cy="374136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Gill Sans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Gill Sans"/>
                <a:ea typeface="Gill Sans"/>
                <a:cs typeface="Gill Sans"/>
                <a:sym typeface="Gill Sans"/>
              </a:rPr>
              <a:t>output</a:t>
            </a:r>
          </a:p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Gill Sans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Gill Sans"/>
                <a:ea typeface="Gill Sans"/>
                <a:cs typeface="Gill Sans"/>
                <a:sym typeface="Gill Sans"/>
              </a:rPr>
              <a:t>packets</a:t>
            </a:r>
          </a:p>
        </p:txBody>
      </p:sp>
      <p:sp>
        <p:nvSpPr>
          <p:cNvPr id="222" name="Shape 222"/>
          <p:cNvSpPr/>
          <p:nvPr/>
        </p:nvSpPr>
        <p:spPr>
          <a:xfrm>
            <a:off x="308939" y="1838013"/>
            <a:ext cx="1095600" cy="122100"/>
          </a:xfrm>
          <a:prstGeom prst="rect">
            <a:avLst/>
          </a:prstGeom>
          <a:solidFill>
            <a:srgbClr val="3366FF"/>
          </a:solidFill>
          <a:ln cap="flat" cmpd="sng" w="9525">
            <a:solidFill>
              <a:srgbClr val="009586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10.0.0.0/24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238031" y="2553286"/>
            <a:ext cx="38442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FFFFFE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service-policy type tapagg input PMAP2</a:t>
            </a: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 switchport mode tap</a:t>
            </a: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 switchport tap default group GROUP1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E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595890" y="2596979"/>
            <a:ext cx="1255181" cy="2640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Eth 3</a:t>
            </a:r>
          </a:p>
        </p:txBody>
      </p:sp>
      <p:cxnSp>
        <p:nvCxnSpPr>
          <p:cNvPr id="225" name="Shape 225"/>
          <p:cNvCxnSpPr>
            <a:stCxn id="215" idx="3"/>
            <a:endCxn id="224" idx="1"/>
          </p:cNvCxnSpPr>
          <p:nvPr/>
        </p:nvCxnSpPr>
        <p:spPr>
          <a:xfrm>
            <a:off x="3559818" y="2154495"/>
            <a:ext cx="2036100" cy="574500"/>
          </a:xfrm>
          <a:prstGeom prst="straightConnector1">
            <a:avLst/>
          </a:prstGeom>
          <a:noFill/>
          <a:ln cap="flat" cmpd="sng" w="57150">
            <a:solidFill>
              <a:srgbClr val="3366FF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6" name="Shape 226"/>
          <p:cNvCxnSpPr/>
          <p:nvPr/>
        </p:nvCxnSpPr>
        <p:spPr>
          <a:xfrm flipH="1" rot="10800000">
            <a:off x="516292" y="4738465"/>
            <a:ext cx="7974165" cy="6675"/>
          </a:xfrm>
          <a:prstGeom prst="straightConnector1">
            <a:avLst/>
          </a:prstGeom>
          <a:noFill/>
          <a:ln cap="flat" cmpd="sng" w="19050">
            <a:solidFill>
              <a:srgbClr val="00346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Shape 227"/>
          <p:cNvSpPr/>
          <p:nvPr/>
        </p:nvSpPr>
        <p:spPr>
          <a:xfrm>
            <a:off x="5588987" y="3300700"/>
            <a:ext cx="1255181" cy="2640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Eth 4</a:t>
            </a:r>
          </a:p>
        </p:txBody>
      </p:sp>
      <p:cxnSp>
        <p:nvCxnSpPr>
          <p:cNvPr id="228" name="Shape 228"/>
          <p:cNvCxnSpPr>
            <a:stCxn id="215" idx="3"/>
            <a:endCxn id="227" idx="1"/>
          </p:cNvCxnSpPr>
          <p:nvPr/>
        </p:nvCxnSpPr>
        <p:spPr>
          <a:xfrm>
            <a:off x="3559818" y="2154495"/>
            <a:ext cx="2029200" cy="1278300"/>
          </a:xfrm>
          <a:prstGeom prst="straightConnector1">
            <a:avLst/>
          </a:prstGeom>
          <a:noFill/>
          <a:ln cap="flat" cmpd="sng" w="57150">
            <a:solidFill>
              <a:srgbClr val="3366FF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29" name="Shape 229"/>
          <p:cNvSpPr/>
          <p:nvPr/>
        </p:nvSpPr>
        <p:spPr>
          <a:xfrm>
            <a:off x="415826" y="2015600"/>
            <a:ext cx="1001974" cy="128976"/>
          </a:xfrm>
          <a:prstGeom prst="rect">
            <a:avLst/>
          </a:prstGeom>
          <a:solidFill>
            <a:srgbClr val="3366FF"/>
          </a:solidFill>
          <a:ln cap="flat" cmpd="sng" w="9525">
            <a:solidFill>
              <a:srgbClr val="009586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11.1.0.0/24</a:t>
            </a:r>
          </a:p>
        </p:txBody>
      </p:sp>
      <p:sp>
        <p:nvSpPr>
          <p:cNvPr id="230" name="Shape 230"/>
          <p:cNvSpPr/>
          <p:nvPr/>
        </p:nvSpPr>
        <p:spPr>
          <a:xfrm>
            <a:off x="423075" y="2188150"/>
            <a:ext cx="994207" cy="128976"/>
          </a:xfrm>
          <a:prstGeom prst="rect">
            <a:avLst/>
          </a:prstGeom>
          <a:solidFill>
            <a:srgbClr val="3366FF"/>
          </a:solidFill>
          <a:ln cap="flat" cmpd="sng" w="9525">
            <a:solidFill>
              <a:srgbClr val="009586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12.2.0.0/24</a:t>
            </a:r>
          </a:p>
        </p:txBody>
      </p:sp>
      <p:sp>
        <p:nvSpPr>
          <p:cNvPr id="231" name="Shape 231"/>
          <p:cNvSpPr/>
          <p:nvPr/>
        </p:nvSpPr>
        <p:spPr>
          <a:xfrm>
            <a:off x="7688901" y="1803575"/>
            <a:ext cx="994207" cy="128976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11.1.0.0/24</a:t>
            </a:r>
          </a:p>
        </p:txBody>
      </p:sp>
      <p:sp>
        <p:nvSpPr>
          <p:cNvPr id="232" name="Shape 232"/>
          <p:cNvSpPr/>
          <p:nvPr/>
        </p:nvSpPr>
        <p:spPr>
          <a:xfrm>
            <a:off x="7688425" y="1976150"/>
            <a:ext cx="1001974" cy="128749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12.2.0.0/24</a:t>
            </a:r>
          </a:p>
        </p:txBody>
      </p:sp>
      <p:sp>
        <p:nvSpPr>
          <p:cNvPr id="233" name="Shape 233"/>
          <p:cNvSpPr/>
          <p:nvPr/>
        </p:nvSpPr>
        <p:spPr>
          <a:xfrm>
            <a:off x="7664301" y="2586775"/>
            <a:ext cx="1001974" cy="128976"/>
          </a:xfrm>
          <a:prstGeom prst="rect">
            <a:avLst/>
          </a:prstGeom>
          <a:solidFill>
            <a:srgbClr val="3366FF"/>
          </a:solidFill>
          <a:ln cap="flat" cmpd="sng" w="9525">
            <a:solidFill>
              <a:srgbClr val="3366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11.1.0.0/24</a:t>
            </a:r>
          </a:p>
        </p:txBody>
      </p:sp>
      <p:sp>
        <p:nvSpPr>
          <p:cNvPr id="234" name="Shape 234"/>
          <p:cNvSpPr/>
          <p:nvPr/>
        </p:nvSpPr>
        <p:spPr>
          <a:xfrm>
            <a:off x="7663824" y="2759350"/>
            <a:ext cx="1001974" cy="128976"/>
          </a:xfrm>
          <a:prstGeom prst="rect">
            <a:avLst/>
          </a:prstGeom>
          <a:solidFill>
            <a:srgbClr val="3366FF"/>
          </a:solidFill>
          <a:ln cap="flat" cmpd="sng" w="9525">
            <a:solidFill>
              <a:srgbClr val="3366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12.2.0.0/24</a:t>
            </a:r>
          </a:p>
        </p:txBody>
      </p:sp>
      <p:sp>
        <p:nvSpPr>
          <p:cNvPr id="235" name="Shape 235"/>
          <p:cNvSpPr/>
          <p:nvPr/>
        </p:nvSpPr>
        <p:spPr>
          <a:xfrm>
            <a:off x="7682001" y="3368300"/>
            <a:ext cx="1002000" cy="128700"/>
          </a:xfrm>
          <a:prstGeom prst="rect">
            <a:avLst/>
          </a:prstGeom>
          <a:solidFill>
            <a:srgbClr val="3366FF"/>
          </a:solidFill>
          <a:ln cap="flat" cmpd="sng" w="9525">
            <a:solidFill>
              <a:srgbClr val="009586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10.0.0.0/24</a:t>
            </a:r>
          </a:p>
        </p:txBody>
      </p:sp>
      <p:cxnSp>
        <p:nvCxnSpPr>
          <p:cNvPr id="236" name="Shape 236"/>
          <p:cNvCxnSpPr/>
          <p:nvPr/>
        </p:nvCxnSpPr>
        <p:spPr>
          <a:xfrm flipH="1" rot="10800000">
            <a:off x="6705396" y="1943358"/>
            <a:ext cx="947305" cy="1135"/>
          </a:xfrm>
          <a:prstGeom prst="bentConnector3">
            <a:avLst>
              <a:gd fmla="val 50000" name="adj1"/>
            </a:avLst>
          </a:prstGeom>
          <a:noFill/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37" name="Shape 237"/>
          <p:cNvCxnSpPr/>
          <p:nvPr/>
        </p:nvCxnSpPr>
        <p:spPr>
          <a:xfrm flipH="1" rot="10800000">
            <a:off x="6695458" y="2716600"/>
            <a:ext cx="918000" cy="900"/>
          </a:xfrm>
          <a:prstGeom prst="bentConnector3">
            <a:avLst>
              <a:gd fmla="val 50000" name="adj1"/>
            </a:avLst>
          </a:prstGeom>
          <a:noFill/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38" name="Shape 238"/>
          <p:cNvCxnSpPr/>
          <p:nvPr/>
        </p:nvCxnSpPr>
        <p:spPr>
          <a:xfrm flipH="1" rot="10800000">
            <a:off x="6705407" y="3455811"/>
            <a:ext cx="1002000" cy="900"/>
          </a:xfrm>
          <a:prstGeom prst="bentConnector3">
            <a:avLst>
              <a:gd fmla="val 50000" name="adj1"/>
            </a:avLst>
          </a:prstGeom>
          <a:noFill/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39" name="Shape 239"/>
          <p:cNvSpPr/>
          <p:nvPr/>
        </p:nvSpPr>
        <p:spPr>
          <a:xfrm>
            <a:off x="5626927" y="4028857"/>
            <a:ext cx="1255181" cy="2640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Eth 5</a:t>
            </a:r>
          </a:p>
        </p:txBody>
      </p:sp>
      <p:sp>
        <p:nvSpPr>
          <p:cNvPr id="240" name="Shape 240"/>
          <p:cNvSpPr/>
          <p:nvPr/>
        </p:nvSpPr>
        <p:spPr>
          <a:xfrm>
            <a:off x="7719928" y="4096447"/>
            <a:ext cx="916883" cy="128869"/>
          </a:xfrm>
          <a:prstGeom prst="rect">
            <a:avLst/>
          </a:prstGeom>
          <a:solidFill>
            <a:srgbClr val="3366FF"/>
          </a:solidFill>
          <a:ln cap="flat" cmpd="sng" w="9525">
            <a:solidFill>
              <a:srgbClr val="3366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www</a:t>
            </a:r>
          </a:p>
        </p:txBody>
      </p:sp>
      <p:cxnSp>
        <p:nvCxnSpPr>
          <p:cNvPr id="241" name="Shape 241"/>
          <p:cNvCxnSpPr/>
          <p:nvPr/>
        </p:nvCxnSpPr>
        <p:spPr>
          <a:xfrm flipH="1" rot="10800000">
            <a:off x="6669372" y="4165421"/>
            <a:ext cx="1001974" cy="908"/>
          </a:xfrm>
          <a:prstGeom prst="bentConnector3">
            <a:avLst>
              <a:gd fmla="val 50000" name="adj1"/>
            </a:avLst>
          </a:prstGeom>
          <a:noFill/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42" name="Shape 242"/>
          <p:cNvSpPr txBox="1"/>
          <p:nvPr/>
        </p:nvSpPr>
        <p:spPr>
          <a:xfrm>
            <a:off x="5647819" y="4378320"/>
            <a:ext cx="3089165" cy="374136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switchport mode tool</a:t>
            </a: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switchport tool group set GROUP3</a:t>
            </a:r>
          </a:p>
        </p:txBody>
      </p:sp>
      <p:cxnSp>
        <p:nvCxnSpPr>
          <p:cNvPr id="243" name="Shape 243"/>
          <p:cNvCxnSpPr>
            <a:stCxn id="215" idx="3"/>
            <a:endCxn id="239" idx="1"/>
          </p:cNvCxnSpPr>
          <p:nvPr/>
        </p:nvCxnSpPr>
        <p:spPr>
          <a:xfrm>
            <a:off x="3559818" y="2154495"/>
            <a:ext cx="2067000" cy="2006400"/>
          </a:xfrm>
          <a:prstGeom prst="straightConnector1">
            <a:avLst/>
          </a:prstGeom>
          <a:noFill/>
          <a:ln cap="flat" cmpd="sng" w="57150">
            <a:solidFill>
              <a:srgbClr val="3366FF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44" name="Shape 244"/>
          <p:cNvSpPr/>
          <p:nvPr/>
        </p:nvSpPr>
        <p:spPr>
          <a:xfrm>
            <a:off x="435775" y="2353975"/>
            <a:ext cx="994207" cy="128976"/>
          </a:xfrm>
          <a:prstGeom prst="rect">
            <a:avLst/>
          </a:prstGeom>
          <a:solidFill>
            <a:srgbClr val="3366FF"/>
          </a:solidFill>
          <a:ln cap="flat" cmpd="sng" w="9525">
            <a:solidFill>
              <a:srgbClr val="009586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21100" lIns="42200" rIns="42200" wrap="square" tIns="211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</a:t>
            </a:r>
          </a:p>
        </p:txBody>
      </p:sp>
      <p:sp>
        <p:nvSpPr>
          <p:cNvPr id="245" name="Shape 245"/>
          <p:cNvSpPr/>
          <p:nvPr/>
        </p:nvSpPr>
        <p:spPr>
          <a:xfrm rot="5400000">
            <a:off x="1543832" y="1734459"/>
            <a:ext cx="645248" cy="859973"/>
          </a:xfrm>
          <a:prstGeom prst="triangle">
            <a:avLst>
              <a:gd fmla="val 50000" name="adj"/>
            </a:avLst>
          </a:prstGeom>
          <a:solidFill>
            <a:srgbClr val="3366FF"/>
          </a:solidFill>
          <a:ln cap="flat" cmpd="sng" w="9525">
            <a:solidFill>
              <a:srgbClr val="009586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152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Shape 246"/>
          <p:cNvCxnSpPr/>
          <p:nvPr/>
        </p:nvCxnSpPr>
        <p:spPr>
          <a:xfrm flipH="1" rot="10800000">
            <a:off x="1463927" y="2144788"/>
            <a:ext cx="994207" cy="2498"/>
          </a:xfrm>
          <a:prstGeom prst="bentConnector3">
            <a:avLst>
              <a:gd fmla="val 50000" name="adj1"/>
            </a:avLst>
          </a:prstGeom>
          <a:noFill/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47" name="Shape 247"/>
          <p:cNvSpPr txBox="1"/>
          <p:nvPr/>
        </p:nvSpPr>
        <p:spPr>
          <a:xfrm>
            <a:off x="5595901" y="2888225"/>
            <a:ext cx="33684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switchport mode tool</a:t>
            </a: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switchport tool group set GROUP1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595901" y="2095550"/>
            <a:ext cx="33684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switchport mode tool</a:t>
            </a: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switchport tool group set GROUP1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5609879" y="3497763"/>
            <a:ext cx="30891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100" lIns="42200" rIns="42200" wrap="square" tIns="21100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switchport mode tool</a:t>
            </a: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8C8"/>
              </a:buClr>
              <a:buSzPts val="1200"/>
              <a:buFont typeface="Courier New"/>
              <a:buNone/>
            </a:pPr>
            <a:r>
              <a:rPr b="0" i="0" lang="en" sz="1200" u="none" cap="none" strike="noStrike">
                <a:solidFill>
                  <a:srgbClr val="C8C8C8"/>
                </a:solidFill>
                <a:latin typeface="Courier New"/>
                <a:ea typeface="Courier New"/>
                <a:cs typeface="Courier New"/>
                <a:sym typeface="Courier New"/>
              </a:rPr>
              <a:t>switchport tool group set GROUP2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199637" y="841219"/>
            <a:ext cx="8520600" cy="1325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C7C7C7"/>
                </a:solidFill>
                <a:latin typeface="Arial"/>
                <a:ea typeface="Arial"/>
                <a:cs typeface="Arial"/>
                <a:sym typeface="Arial"/>
              </a:rPr>
              <a:t>MPLS/VLAN/VPN stripping - some security tools require headers to be re</a:t>
            </a:r>
            <a:r>
              <a:rPr lang="en">
                <a:solidFill>
                  <a:srgbClr val="C7C7C7"/>
                </a:solidFill>
              </a:rPr>
              <a:t>moved</a:t>
            </a:r>
          </a:p>
        </p:txBody>
      </p:sp>
      <p:grpSp>
        <p:nvGrpSpPr>
          <p:cNvPr id="255" name="Shape 255"/>
          <p:cNvGrpSpPr/>
          <p:nvPr/>
        </p:nvGrpSpPr>
        <p:grpSpPr>
          <a:xfrm>
            <a:off x="1323052" y="2119061"/>
            <a:ext cx="6574232" cy="2666062"/>
            <a:chOff x="1" y="927100"/>
            <a:chExt cx="8599154" cy="2996063"/>
          </a:xfrm>
        </p:grpSpPr>
        <p:grpSp>
          <p:nvGrpSpPr>
            <p:cNvPr id="256" name="Shape 256"/>
            <p:cNvGrpSpPr/>
            <p:nvPr/>
          </p:nvGrpSpPr>
          <p:grpSpPr>
            <a:xfrm>
              <a:off x="1" y="927100"/>
              <a:ext cx="3474930" cy="2996063"/>
              <a:chOff x="289774" y="3029276"/>
              <a:chExt cx="3952026" cy="2571424"/>
            </a:xfrm>
          </p:grpSpPr>
          <p:sp>
            <p:nvSpPr>
              <p:cNvPr id="257" name="Shape 257"/>
              <p:cNvSpPr/>
              <p:nvPr/>
            </p:nvSpPr>
            <p:spPr>
              <a:xfrm>
                <a:off x="289774" y="3029276"/>
                <a:ext cx="3952026" cy="2571424"/>
              </a:xfrm>
              <a:prstGeom prst="cloud">
                <a:avLst/>
              </a:prstGeom>
              <a:gradFill>
                <a:gsLst>
                  <a:gs pos="0">
                    <a:srgbClr val="074EB3">
                      <a:alpha val="27843"/>
                    </a:srgbClr>
                  </a:gs>
                  <a:gs pos="32000">
                    <a:srgbClr val="FFFFFF">
                      <a:alpha val="27843"/>
                    </a:srgbClr>
                  </a:gs>
                  <a:gs pos="100000">
                    <a:srgbClr val="0B328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-3810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8" name="Shape 258"/>
              <p:cNvGrpSpPr/>
              <p:nvPr/>
            </p:nvGrpSpPr>
            <p:grpSpPr>
              <a:xfrm>
                <a:off x="698850" y="3699172"/>
                <a:ext cx="2796983" cy="1219196"/>
                <a:chOff x="6424954" y="4011399"/>
                <a:chExt cx="9559803" cy="6248553"/>
              </a:xfrm>
            </p:grpSpPr>
            <p:cxnSp>
              <p:nvCxnSpPr>
                <p:cNvPr id="259" name="Shape 259"/>
                <p:cNvCxnSpPr/>
                <p:nvPr/>
              </p:nvCxnSpPr>
              <p:spPr>
                <a:xfrm rot="10800000">
                  <a:off x="12218068" y="7955747"/>
                  <a:ext cx="1386759" cy="1459770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0" name="Shape 260"/>
                <p:cNvCxnSpPr/>
                <p:nvPr/>
              </p:nvCxnSpPr>
              <p:spPr>
                <a:xfrm rot="10800000">
                  <a:off x="9961892" y="6735987"/>
                  <a:ext cx="2124798" cy="1351139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1" name="Shape 261"/>
                <p:cNvCxnSpPr/>
                <p:nvPr/>
              </p:nvCxnSpPr>
              <p:spPr>
                <a:xfrm rot="10800000">
                  <a:off x="7006777" y="6379195"/>
                  <a:ext cx="2838333" cy="94011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2" name="Shape 262"/>
                <p:cNvCxnSpPr/>
                <p:nvPr/>
              </p:nvCxnSpPr>
              <p:spPr>
                <a:xfrm rot="10800000">
                  <a:off x="8714679" y="5328161"/>
                  <a:ext cx="1065613" cy="1036438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3" name="Shape 263"/>
                <p:cNvCxnSpPr/>
                <p:nvPr/>
              </p:nvCxnSpPr>
              <p:spPr>
                <a:xfrm flipH="1">
                  <a:off x="8816861" y="4758851"/>
                  <a:ext cx="2029045" cy="408736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4" name="Shape 264"/>
                <p:cNvCxnSpPr/>
                <p:nvPr/>
              </p:nvCxnSpPr>
              <p:spPr>
                <a:xfrm rot="10800000">
                  <a:off x="10787516" y="4802644"/>
                  <a:ext cx="2677761" cy="1597595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5" name="Shape 265"/>
                <p:cNvCxnSpPr/>
                <p:nvPr/>
              </p:nvCxnSpPr>
              <p:spPr>
                <a:xfrm rot="10800000">
                  <a:off x="13254486" y="4350115"/>
                  <a:ext cx="1568912" cy="1142214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6" name="Shape 266"/>
                <p:cNvCxnSpPr/>
                <p:nvPr/>
              </p:nvCxnSpPr>
              <p:spPr>
                <a:xfrm flipH="1">
                  <a:off x="13196097" y="5602838"/>
                  <a:ext cx="1443123" cy="411415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7" name="Shape 267"/>
                <p:cNvCxnSpPr/>
                <p:nvPr/>
              </p:nvCxnSpPr>
              <p:spPr>
                <a:xfrm>
                  <a:off x="14823398" y="5510748"/>
                  <a:ext cx="343353" cy="2415805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8" name="Shape 268"/>
                <p:cNvCxnSpPr/>
                <p:nvPr/>
              </p:nvCxnSpPr>
              <p:spPr>
                <a:xfrm flipH="1">
                  <a:off x="12188872" y="6189425"/>
                  <a:ext cx="846652" cy="1810115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9" name="Shape 269"/>
                <p:cNvCxnSpPr/>
                <p:nvPr/>
              </p:nvCxnSpPr>
              <p:spPr>
                <a:xfrm flipH="1">
                  <a:off x="13823787" y="8072529"/>
                  <a:ext cx="1415952" cy="1313793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0" name="Shape 270"/>
                <p:cNvCxnSpPr/>
                <p:nvPr/>
              </p:nvCxnSpPr>
              <p:spPr>
                <a:xfrm rot="10800000">
                  <a:off x="9911669" y="9342530"/>
                  <a:ext cx="3634765" cy="131378"/>
                </a:xfrm>
                <a:prstGeom prst="straightConnector1">
                  <a:avLst/>
                </a:prstGeom>
                <a:gradFill>
                  <a:gsLst>
                    <a:gs pos="0">
                      <a:srgbClr val="074EB3"/>
                    </a:gs>
                    <a:gs pos="100000">
                      <a:srgbClr val="0B3280"/>
                    </a:gs>
                  </a:gsLst>
                  <a:lin ang="5400000" scaled="0"/>
                </a:gra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pic>
              <p:nvPicPr>
                <p:cNvPr id="271" name="Shape 27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14325650" y="7517816"/>
                  <a:ext cx="1659107" cy="1103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2" name="Shape 27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974809" y="8765045"/>
                  <a:ext cx="1659107" cy="1103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3" name="Shape 27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9132698" y="6132786"/>
                  <a:ext cx="1472788" cy="9802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4" name="Shape 27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2379757" y="5686680"/>
                  <a:ext cx="1472788" cy="9802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5" name="Shape 27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4065575" y="5224494"/>
                  <a:ext cx="1472788" cy="9802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6" name="Shape 27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12678447" y="4011399"/>
                  <a:ext cx="931341" cy="6195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7" name="Shape 27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10207441" y="4400332"/>
                  <a:ext cx="1185786" cy="788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8" name="Shape 27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8097236" y="4859284"/>
                  <a:ext cx="1185786" cy="788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9" name="Shape 27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424954" y="5960536"/>
                  <a:ext cx="1185786" cy="788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0" name="Shape 280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2726175" y="9065171"/>
                  <a:ext cx="1794716" cy="1194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1" name="Shape 28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11209967" y="7336220"/>
                  <a:ext cx="1659107" cy="1103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82" name="Shape 282"/>
            <p:cNvGrpSpPr/>
            <p:nvPr/>
          </p:nvGrpSpPr>
          <p:grpSpPr>
            <a:xfrm>
              <a:off x="3197579" y="2016467"/>
              <a:ext cx="2036620" cy="346851"/>
              <a:chOff x="942244" y="10033817"/>
              <a:chExt cx="4192763" cy="302339"/>
            </a:xfrm>
          </p:grpSpPr>
          <p:sp>
            <p:nvSpPr>
              <p:cNvPr id="283" name="Shape 283"/>
              <p:cNvSpPr/>
              <p:nvPr/>
            </p:nvSpPr>
            <p:spPr>
              <a:xfrm>
                <a:off x="942244" y="10034395"/>
                <a:ext cx="1413530" cy="301195"/>
              </a:xfrm>
              <a:prstGeom prst="rect">
                <a:avLst/>
              </a:prstGeom>
              <a:solidFill>
                <a:schemeClr val="accent3">
                  <a:alpha val="64705"/>
                </a:schemeClr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E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E"/>
                    </a:solidFill>
                    <a:latin typeface="Arial"/>
                    <a:ea typeface="Arial"/>
                    <a:cs typeface="Arial"/>
                    <a:sym typeface="Arial"/>
                  </a:rPr>
                  <a:t>L2 Header</a:t>
                </a: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2355774" y="10034384"/>
                <a:ext cx="1471112" cy="301772"/>
              </a:xfrm>
              <a:prstGeom prst="rect">
                <a:avLst/>
              </a:prstGeom>
              <a:solidFill>
                <a:srgbClr val="F9661B">
                  <a:alpha val="64705"/>
                </a:srgbClr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E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E"/>
                    </a:solidFill>
                    <a:latin typeface="Arial"/>
                    <a:ea typeface="Arial"/>
                    <a:cs typeface="Arial"/>
                    <a:sym typeface="Arial"/>
                  </a:rPr>
                  <a:t>MPLS Header</a:t>
                </a: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3827739" y="10033817"/>
                <a:ext cx="1307268" cy="301772"/>
              </a:xfrm>
              <a:prstGeom prst="rect">
                <a:avLst/>
              </a:prstGeom>
              <a:solidFill>
                <a:srgbClr val="5588B6">
                  <a:alpha val="69803"/>
                </a:srgbClr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E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FFFFFE"/>
                    </a:solidFill>
                    <a:latin typeface="Arial"/>
                    <a:ea typeface="Arial"/>
                    <a:cs typeface="Arial"/>
                    <a:sym typeface="Arial"/>
                  </a:rPr>
                  <a:t>User Traffic</a:t>
                </a:r>
              </a:p>
            </p:txBody>
          </p:sp>
        </p:grpSp>
        <p:grpSp>
          <p:nvGrpSpPr>
            <p:cNvPr id="286" name="Shape 286"/>
            <p:cNvGrpSpPr/>
            <p:nvPr/>
          </p:nvGrpSpPr>
          <p:grpSpPr>
            <a:xfrm>
              <a:off x="5281132" y="1195053"/>
              <a:ext cx="3318023" cy="2333950"/>
              <a:chOff x="4314150" y="1345123"/>
              <a:chExt cx="3280450" cy="1802838"/>
            </a:xfrm>
          </p:grpSpPr>
          <p:sp>
            <p:nvSpPr>
              <p:cNvPr id="287" name="Shape 287"/>
              <p:cNvSpPr/>
              <p:nvPr/>
            </p:nvSpPr>
            <p:spPr>
              <a:xfrm>
                <a:off x="4314150" y="1345123"/>
                <a:ext cx="3280450" cy="1802838"/>
              </a:xfrm>
              <a:prstGeom prst="roundRect">
                <a:avLst>
                  <a:gd fmla="val 7758" name="adj"/>
                </a:avLst>
              </a:prstGeom>
              <a:solidFill>
                <a:schemeClr val="lt2"/>
              </a:solidFill>
              <a:ln cap="flat" cmpd="sng" w="28575">
                <a:solidFill>
                  <a:srgbClr val="5487B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37575" lIns="75175" rIns="75175" wrap="square" tIns="37575">
                <a:noAutofit/>
              </a:bodyPr>
              <a:lstStyle/>
              <a:p>
                <a:pPr indent="-8890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4614671" y="1892171"/>
                <a:ext cx="480863" cy="1032391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A2E9DD"/>
                  </a:gs>
                  <a:gs pos="35000">
                    <a:srgbClr val="BFEFE6"/>
                  </a:gs>
                  <a:gs pos="100000">
                    <a:srgbClr val="E5FAF7"/>
                  </a:gs>
                </a:gsLst>
                <a:lin ang="16200000" scaled="0"/>
              </a:gradFill>
              <a:ln cap="flat" cmpd="sng" w="9525">
                <a:solidFill>
                  <a:srgbClr val="009586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37575" lIns="75175" rIns="75175" wrap="square" tIns="37575">
                <a:noAutofit/>
              </a:bodyPr>
              <a:lstStyle/>
              <a:p>
                <a:pPr indent="-8890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9" name="Shape 289"/>
              <p:cNvSpPr txBox="1"/>
              <p:nvPr/>
            </p:nvSpPr>
            <p:spPr>
              <a:xfrm>
                <a:off x="5057342" y="1369232"/>
                <a:ext cx="2064631" cy="272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7575" lIns="75175" rIns="75175" wrap="square" tIns="37575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87B7"/>
                  </a:buClr>
                  <a:buSzPts val="1800"/>
                  <a:buFont typeface="Helvetica Neue"/>
                  <a:buNone/>
                </a:pPr>
                <a:r>
                  <a:rPr b="1" i="0" lang="en" sz="1800" u="none" cap="none" strike="noStrike">
                    <a:solidFill>
                      <a:srgbClr val="5487B7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Visibility Network</a:t>
                </a:r>
              </a:p>
            </p:txBody>
          </p:sp>
          <p:grpSp>
            <p:nvGrpSpPr>
              <p:cNvPr id="290" name="Shape 290"/>
              <p:cNvGrpSpPr/>
              <p:nvPr/>
            </p:nvGrpSpPr>
            <p:grpSpPr>
              <a:xfrm>
                <a:off x="6666830" y="2065304"/>
                <a:ext cx="705021" cy="512263"/>
                <a:chOff x="16361911" y="7586525"/>
                <a:chExt cx="3327445" cy="1996431"/>
              </a:xfrm>
            </p:grpSpPr>
            <p:sp>
              <p:nvSpPr>
                <p:cNvPr id="291" name="Shape 291"/>
                <p:cNvSpPr/>
                <p:nvPr/>
              </p:nvSpPr>
              <p:spPr>
                <a:xfrm>
                  <a:off x="16361911" y="7586525"/>
                  <a:ext cx="3327445" cy="1895597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E4E74"/>
                </a:solidFill>
                <a:ln cap="flat" cmpd="sng" w="9525">
                  <a:solidFill>
                    <a:srgbClr val="5487B7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37575" lIns="75175" rIns="75175" wrap="square" tIns="37575">
                  <a:noAutofit/>
                </a:bodyPr>
                <a:lstStyle/>
                <a:p>
                  <a:pPr indent="-8890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pic>
              <p:nvPicPr>
                <p:cNvPr descr="server.ai" id="292" name="Shape 292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16595505" y="8595011"/>
                  <a:ext cx="1137754" cy="9879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minichart2.ai" id="293" name="Shape 29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18097694" y="8549751"/>
                  <a:ext cx="1137754" cy="9879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94" name="Shape 294"/>
                <p:cNvSpPr txBox="1"/>
                <p:nvPr/>
              </p:nvSpPr>
              <p:spPr>
                <a:xfrm>
                  <a:off x="16554411" y="7661633"/>
                  <a:ext cx="2774520" cy="1135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7575" lIns="75175" rIns="75175" wrap="square" tIns="37575">
                  <a:noAutofit/>
                </a:bodyPr>
                <a:lstStyle/>
                <a:p>
                  <a:pPr indent="-4445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00"/>
                    <a:buFont typeface="Helvetica Neue"/>
                    <a:buNone/>
                  </a:pPr>
                  <a:r>
                    <a:rPr b="0" i="0" lang="en" sz="700" u="none" cap="none" strike="noStrike">
                      <a:solidFill>
                        <a:srgbClr val="FFFFF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Monitoring</a:t>
                  </a:r>
                </a:p>
                <a:p>
                  <a:pPr indent="-4445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00"/>
                    <a:buFont typeface="Helvetica Neue"/>
                    <a:buNone/>
                  </a:pPr>
                  <a:r>
                    <a:rPr b="0" i="0" lang="en" sz="700" u="none" cap="none" strike="noStrike">
                      <a:solidFill>
                        <a:srgbClr val="FFFFF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Tools</a:t>
                  </a:r>
                </a:p>
              </p:txBody>
            </p:sp>
          </p:grpSp>
          <p:pic>
            <p:nvPicPr>
              <p:cNvPr descr="7500.ai" id="295" name="Shape 29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4619093" y="2437341"/>
                <a:ext cx="476398" cy="4668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lank_arrows.ai" id="296" name="Shape 296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622079" y="2193241"/>
                <a:ext cx="456952" cy="226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lank_arrows.ai" id="297" name="Shape 297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622077" y="1958578"/>
                <a:ext cx="452608" cy="2240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8" name="Shape 298"/>
              <p:cNvSpPr/>
              <p:nvPr/>
            </p:nvSpPr>
            <p:spPr>
              <a:xfrm>
                <a:off x="4429492" y="1636444"/>
                <a:ext cx="889806" cy="16628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BDD5E1"/>
                  </a:gs>
                  <a:gs pos="35000">
                    <a:srgbClr val="D2E1E7"/>
                  </a:gs>
                  <a:gs pos="100000">
                    <a:srgbClr val="ECF3F6"/>
                  </a:gs>
                </a:gsLst>
                <a:lin ang="16200000" scaled="0"/>
              </a:gradFill>
              <a:ln cap="flat" cmpd="sng" w="9525">
                <a:solidFill>
                  <a:srgbClr val="748C9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37575" lIns="75175" rIns="75175" wrap="square" tIns="37575">
                <a:noAutofit/>
              </a:bodyPr>
              <a:lstStyle/>
              <a:p>
                <a:pPr indent="-4445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Helvetica Neue"/>
                  <a:buNone/>
                </a:pPr>
                <a:r>
                  <a:rPr b="1" i="0" lang="en" sz="700" u="none" cap="none" strike="noStrik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NPB</a:t>
                </a:r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5138396" y="2226856"/>
                <a:ext cx="1511433" cy="216162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5588B6">
                  <a:alpha val="52941"/>
                </a:srgbClr>
              </a:solidFill>
              <a:ln>
                <a:noFill/>
              </a:ln>
            </p:spPr>
            <p:txBody>
              <a:bodyPr anchorCtr="0" anchor="ctr" bIns="7900" lIns="15825" rIns="15825" wrap="square" tIns="7900">
                <a:noAutofit/>
              </a:bodyPr>
              <a:lstStyle/>
              <a:p>
                <a:pPr indent="-508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302F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2D302F"/>
                    </a:solidFill>
                    <a:latin typeface="Arial"/>
                    <a:ea typeface="Arial"/>
                    <a:cs typeface="Arial"/>
                    <a:sym typeface="Arial"/>
                  </a:rPr>
                  <a:t>Filtered User Traffic</a:t>
                </a:r>
              </a:p>
            </p:txBody>
          </p:sp>
          <p:grpSp>
            <p:nvGrpSpPr>
              <p:cNvPr id="300" name="Shape 300"/>
              <p:cNvGrpSpPr/>
              <p:nvPr/>
            </p:nvGrpSpPr>
            <p:grpSpPr>
              <a:xfrm>
                <a:off x="5138397" y="2511310"/>
                <a:ext cx="1461898" cy="265566"/>
                <a:chOff x="2413230" y="10033817"/>
                <a:chExt cx="2684274" cy="291635"/>
              </a:xfrm>
            </p:grpSpPr>
            <p:sp>
              <p:nvSpPr>
                <p:cNvPr id="301" name="Shape 301"/>
                <p:cNvSpPr/>
                <p:nvPr/>
              </p:nvSpPr>
              <p:spPr>
                <a:xfrm>
                  <a:off x="2413230" y="10034395"/>
                  <a:ext cx="1329472" cy="291057"/>
                </a:xfrm>
                <a:prstGeom prst="rect">
                  <a:avLst/>
                </a:prstGeom>
                <a:solidFill>
                  <a:srgbClr val="97B162">
                    <a:alpha val="64705"/>
                  </a:srgbClr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080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E"/>
                    </a:buClr>
                    <a:buSzPts val="800"/>
                    <a:buFont typeface="Arial"/>
                    <a:buNone/>
                  </a:pPr>
                  <a:r>
                    <a:rPr b="0" i="0" lang="en" sz="800" u="none" cap="none" strike="noStrike">
                      <a:solidFill>
                        <a:srgbClr val="FFFFFE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L2 Header</a:t>
                  </a:r>
                </a:p>
              </p:txBody>
            </p:sp>
            <p:sp>
              <p:nvSpPr>
                <p:cNvPr id="302" name="Shape 302"/>
                <p:cNvSpPr/>
                <p:nvPr/>
              </p:nvSpPr>
              <p:spPr>
                <a:xfrm>
                  <a:off x="3729453" y="10033817"/>
                  <a:ext cx="1368051" cy="291635"/>
                </a:xfrm>
                <a:prstGeom prst="rect">
                  <a:avLst/>
                </a:prstGeom>
                <a:solidFill>
                  <a:srgbClr val="5588B6">
                    <a:alpha val="69803"/>
                  </a:srgbClr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rIns="91425" wrap="square" tIns="45700">
                  <a:noAutofit/>
                </a:bodyPr>
                <a:lstStyle/>
                <a:p>
                  <a:pPr indent="-5080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E"/>
                    </a:buClr>
                    <a:buSzPts val="800"/>
                    <a:buFont typeface="Arial"/>
                    <a:buNone/>
                  </a:pPr>
                  <a:r>
                    <a:rPr b="0" i="0" lang="en" sz="800" u="none" cap="none" strike="noStrike">
                      <a:solidFill>
                        <a:srgbClr val="FFFFFE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User</a:t>
                  </a:r>
                  <a:r>
                    <a:rPr b="0" i="0" lang="en" sz="800" u="none" cap="none" strike="noStrike">
                      <a:solidFill>
                        <a:srgbClr val="204A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b="0" i="0" lang="en" sz="800" u="none" cap="none" strike="noStrike">
                      <a:solidFill>
                        <a:srgbClr val="FFFFFE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Traffic</a:t>
                  </a:r>
                </a:p>
              </p:txBody>
            </p:sp>
          </p:grpSp>
          <p:sp>
            <p:nvSpPr>
              <p:cNvPr id="303" name="Shape 303"/>
              <p:cNvSpPr/>
              <p:nvPr/>
            </p:nvSpPr>
            <p:spPr>
              <a:xfrm>
                <a:off x="5057342" y="1982061"/>
                <a:ext cx="1592487" cy="226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900" lIns="15825" rIns="15825" wrap="square" tIns="7900">
                <a:noAutofit/>
              </a:bodyPr>
              <a:lstStyle/>
              <a:p>
                <a:pPr indent="-5715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302F"/>
                  </a:buClr>
                  <a:buSzPts val="900"/>
                  <a:buFont typeface="Arial"/>
                  <a:buNone/>
                </a:pPr>
                <a:r>
                  <a:rPr b="0" i="0" lang="en" sz="900" u="none" cap="none" strike="noStrike">
                    <a:solidFill>
                      <a:srgbClr val="2D302F"/>
                    </a:solidFill>
                    <a:latin typeface="Arial"/>
                    <a:ea typeface="Arial"/>
                    <a:cs typeface="Arial"/>
                    <a:sym typeface="Arial"/>
                  </a:rPr>
                  <a:t>Header removal </a:t>
                </a:r>
              </a:p>
              <a:p>
                <a:pPr indent="-5715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302F"/>
                  </a:buClr>
                  <a:buSzPts val="900"/>
                  <a:buFont typeface="Arial"/>
                  <a:buNone/>
                </a:pPr>
                <a:r>
                  <a:rPr b="0" i="0" lang="en" sz="900" u="none" cap="none" strike="noStrike">
                    <a:solidFill>
                      <a:srgbClr val="2D302F"/>
                    </a:solidFill>
                    <a:latin typeface="Arial"/>
                    <a:ea typeface="Arial"/>
                    <a:cs typeface="Arial"/>
                    <a:sym typeface="Arial"/>
                  </a:rPr>
                  <a:t>at Wire Speed</a:t>
                </a:r>
              </a:p>
            </p:txBody>
          </p:sp>
        </p:grpSp>
        <p:sp>
          <p:nvSpPr>
            <p:cNvPr id="304" name="Shape 304"/>
            <p:cNvSpPr/>
            <p:nvPr/>
          </p:nvSpPr>
          <p:spPr>
            <a:xfrm>
              <a:off x="3474930" y="2498341"/>
              <a:ext cx="1551676" cy="42660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>
                <a:alpha val="52941"/>
              </a:schemeClr>
            </a:solidFill>
            <a:ln>
              <a:noFill/>
            </a:ln>
          </p:spPr>
          <p:txBody>
            <a:bodyPr anchorCtr="0" anchor="ctr" bIns="7900" lIns="15825" rIns="15825" wrap="square" tIns="7900">
              <a:noAutofit/>
            </a:bodyPr>
            <a:lstStyle/>
            <a:p>
              <a:pPr indent="-508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2D30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Shape 305"/>
          <p:cNvSpPr txBox="1"/>
          <p:nvPr/>
        </p:nvSpPr>
        <p:spPr>
          <a:xfrm>
            <a:off x="1929281" y="4177021"/>
            <a:ext cx="1713814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rIns="19050" wrap="square" tIns="19050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Service Provide Backbone</a:t>
            </a:r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x="93662" y="58738"/>
            <a:ext cx="9050337" cy="573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NPB Features To Pay Attention To:</a:t>
            </a:r>
            <a:b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199637" y="158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Other NPB Features: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Automation capability - use ansible/apis or are you stuck using a web ui?</a:t>
            </a: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 features desired require an extra (expensive?) component and/or license</a:t>
            </a: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Open and Programmable Operating System</a:t>
            </a: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en"/>
              <a:t>Buffers</a:t>
            </a: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en"/>
              <a:t>Density -  Data Centers moving to 100G</a:t>
            </a: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Has anyone used TCPDUMP on NPB ????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Oath uses NPBs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Office sites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Traffic reduction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security tools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Moloch boxes for retention requirements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Handle HA issues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Production sites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Traffic reduction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Moloch boxes for CPU/Traffic rate support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Removal of MPLS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Combine multiple HA and routing paths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25" y="0"/>
            <a:ext cx="68580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